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5143500" cx="9144000"/>
  <p:notesSz cx="6858000" cy="9144000"/>
  <p:embeddedFontLst>
    <p:embeddedFont>
      <p:font typeface="Comfortaa SemiBold"/>
      <p:regular r:id="rId59"/>
      <p:bold r:id="rId60"/>
    </p:embeddedFont>
    <p:embeddedFont>
      <p:font typeface="Proxima Nova"/>
      <p:regular r:id="rId61"/>
      <p:bold r:id="rId62"/>
      <p:italic r:id="rId63"/>
      <p:boldItalic r:id="rId64"/>
    </p:embeddedFont>
    <p:embeddedFont>
      <p:font typeface="Alfa Slab One"/>
      <p:regular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ProximaNova-bold.fntdata"/><Relationship Id="rId61" Type="http://schemas.openxmlformats.org/officeDocument/2006/relationships/font" Target="fonts/ProximaNova-regular.fntdata"/><Relationship Id="rId20" Type="http://schemas.openxmlformats.org/officeDocument/2006/relationships/slide" Target="slides/slide15.xml"/><Relationship Id="rId64" Type="http://schemas.openxmlformats.org/officeDocument/2006/relationships/font" Target="fonts/ProximaNova-boldItalic.fntdata"/><Relationship Id="rId63" Type="http://schemas.openxmlformats.org/officeDocument/2006/relationships/font" Target="fonts/ProximaNova-italic.fntdata"/><Relationship Id="rId22" Type="http://schemas.openxmlformats.org/officeDocument/2006/relationships/slide" Target="slides/slide17.xml"/><Relationship Id="rId21" Type="http://schemas.openxmlformats.org/officeDocument/2006/relationships/slide" Target="slides/slide16.xml"/><Relationship Id="rId65" Type="http://schemas.openxmlformats.org/officeDocument/2006/relationships/font" Target="fonts/AlfaSlabOne-regular.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ComfortaaSemiBold-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ComfortaaSemiBold-regular.fntdata"/><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6f2ae02dcc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6f2ae02dcc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6f2ae02dcc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6f2ae02dc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5137ce096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5137ce096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h"/>
              <a:t>Since the database was designed for this business case, SQL query can be very simple.</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52efe3d12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52efe3d12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52efe3d12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52efe3d12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52efe3d12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52efe3d12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5137ce096a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5137ce096a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52efe3d12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52efe3d12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6f2ae02dc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6f2ae02dc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6f2ae02dc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6f2ae02dc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152efe3d12a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152efe3d12a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52efe3d12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52efe3d12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6f2ae02dc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6f2ae02dc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5137ce096a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5137ce096a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6f2ae02dc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6f2ae02dc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52efe3d12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52efe3d12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52efe3d12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52efe3d12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52efe3d12a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52efe3d12a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5137ce096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5137ce096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6fc2e01b2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6fc2e01b2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6fc2e01b24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6fc2e01b24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51d0feccb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51d0feccb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6fc2e01b24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6fc2e01b24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6fc2e01b24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6fc2e01b24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6fc2e01b24_5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6fc2e01b24_5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6fc2e01b24_5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6fc2e01b24_5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6fc2e01b24_5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6fc2e01b24_5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6fc2e01b24_5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6fc2e01b24_5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6fc2e01b24_5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6fc2e01b24_5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5854753bcc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5854753bcc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5854753bcc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5854753bcc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5854753bcc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5854753bcc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5835ddd8b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5835ddd8b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6fc2e01b2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6fc2e01b2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5854753bcc_3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5854753bcc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6fc2e01b24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6fc2e01b24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6fc2e01b24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6fc2e01b24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5854753bcc_3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5854753bcc_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5854753bcc_3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5854753bcc_3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5854753bcc_3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5854753bcc_3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5854753bcc_3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5854753bcc_3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6fc2e01b24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6fc2e01b24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6fc2e01b24_5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6fc2e01b24_5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5854753bc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5854753bc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6fc2e01b24_5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6fc2e01b24_5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6fc2e01b24_5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6fc2e01b24_5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6fc2e01b24_5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6fc2e01b24_5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51d0feccbf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51d0feccbf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5854753bcc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5854753bcc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6f2ae02dc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6f2ae02dc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6f2ae02dc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6f2ae02dc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6f2ae02dc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6f2ae02dc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h"/>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h"/>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h"/>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h"/>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h"/>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h"/>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h"/>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h"/>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h"/>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h"/>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h"/>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th"/>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0.png"/><Relationship Id="rId4" Type="http://schemas.openxmlformats.org/officeDocument/2006/relationships/image" Target="../media/image26.png"/><Relationship Id="rId5"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7.png"/><Relationship Id="rId4" Type="http://schemas.openxmlformats.org/officeDocument/2006/relationships/image" Target="../media/image35.png"/><Relationship Id="rId5"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2.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9.png"/><Relationship Id="rId4" Type="http://schemas.openxmlformats.org/officeDocument/2006/relationships/image" Target="../media/image39.png"/><Relationship Id="rId5"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0.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4.png"/><Relationship Id="rId4" Type="http://schemas.openxmlformats.org/officeDocument/2006/relationships/image" Target="../media/image43.png"/><Relationship Id="rId5"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6.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1.png"/><Relationship Id="rId4" Type="http://schemas.openxmlformats.org/officeDocument/2006/relationships/image" Target="../media/image64.png"/><Relationship Id="rId5" Type="http://schemas.openxmlformats.org/officeDocument/2006/relationships/image" Target="../media/image5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5.png"/><Relationship Id="rId4" Type="http://schemas.openxmlformats.org/officeDocument/2006/relationships/image" Target="../media/image54.png"/><Relationship Id="rId5" Type="http://schemas.openxmlformats.org/officeDocument/2006/relationships/image" Target="../media/image57.png"/><Relationship Id="rId6" Type="http://schemas.openxmlformats.org/officeDocument/2006/relationships/image" Target="../media/image6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6.png"/><Relationship Id="rId4" Type="http://schemas.openxmlformats.org/officeDocument/2006/relationships/image" Target="../media/image63.png"/><Relationship Id="rId5" Type="http://schemas.openxmlformats.org/officeDocument/2006/relationships/image" Target="../media/image6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1.png"/><Relationship Id="rId4" Type="http://schemas.openxmlformats.org/officeDocument/2006/relationships/image" Target="../media/image65.png"/><Relationship Id="rId5" Type="http://schemas.openxmlformats.org/officeDocument/2006/relationships/image" Target="../media/image7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9.png"/><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72.png"/><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75.png"/><Relationship Id="rId4" Type="http://schemas.openxmlformats.org/officeDocument/2006/relationships/image" Target="../media/image59.png"/><Relationship Id="rId5" Type="http://schemas.openxmlformats.org/officeDocument/2006/relationships/image" Target="../media/image77.png"/><Relationship Id="rId6" Type="http://schemas.openxmlformats.org/officeDocument/2006/relationships/image" Target="../media/image76.png"/><Relationship Id="rId7" Type="http://schemas.openxmlformats.org/officeDocument/2006/relationships/image" Target="../media/image7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7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6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7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7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 name="Shape 55"/>
        <p:cNvGrpSpPr/>
        <p:nvPr/>
      </p:nvGrpSpPr>
      <p:grpSpPr>
        <a:xfrm>
          <a:off x="0" y="0"/>
          <a:ext cx="0" cy="0"/>
          <a:chOff x="0" y="0"/>
          <a:chExt cx="0" cy="0"/>
        </a:xfrm>
      </p:grpSpPr>
      <p:sp>
        <p:nvSpPr>
          <p:cNvPr id="56" name="Google Shape;56;p13"/>
          <p:cNvSpPr txBox="1"/>
          <p:nvPr>
            <p:ph type="ctrTitle"/>
          </p:nvPr>
        </p:nvSpPr>
        <p:spPr>
          <a:xfrm rot="121">
            <a:off x="450930" y="64581"/>
            <a:ext cx="8520600" cy="948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th">
                <a:solidFill>
                  <a:schemeClr val="accent6"/>
                </a:solidFill>
              </a:rPr>
              <a:t>CRM for </a:t>
            </a:r>
            <a:r>
              <a:rPr lang="th">
                <a:solidFill>
                  <a:schemeClr val="accent6"/>
                </a:solidFill>
              </a:rPr>
              <a:t>BMW</a:t>
            </a:r>
            <a:endParaRPr>
              <a:solidFill>
                <a:schemeClr val="accent6"/>
              </a:solidFill>
            </a:endParaRPr>
          </a:p>
        </p:txBody>
      </p:sp>
      <p:sp>
        <p:nvSpPr>
          <p:cNvPr id="57" name="Google Shape;57;p13"/>
          <p:cNvSpPr txBox="1"/>
          <p:nvPr>
            <p:ph idx="1" type="subTitle"/>
          </p:nvPr>
        </p:nvSpPr>
        <p:spPr>
          <a:xfrm>
            <a:off x="450925" y="3116673"/>
            <a:ext cx="8520600" cy="7335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b="1" lang="th">
                <a:solidFill>
                  <a:schemeClr val="lt1"/>
                </a:solidFill>
              </a:rPr>
              <a:t>By </a:t>
            </a:r>
            <a:endParaRPr b="1">
              <a:solidFill>
                <a:schemeClr val="lt1"/>
              </a:solidFill>
            </a:endParaRPr>
          </a:p>
          <a:p>
            <a:pPr indent="0" lvl="0" marL="0" rtl="0" algn="ctr">
              <a:spcBef>
                <a:spcPts val="0"/>
              </a:spcBef>
              <a:spcAft>
                <a:spcPts val="0"/>
              </a:spcAft>
              <a:buNone/>
            </a:pPr>
            <a:r>
              <a:rPr b="1" lang="th">
                <a:solidFill>
                  <a:schemeClr val="lt1"/>
                </a:solidFill>
              </a:rPr>
              <a:t>Group 8</a:t>
            </a:r>
            <a:endParaRPr b="1">
              <a:solidFill>
                <a:schemeClr val="lt1"/>
              </a:solidFill>
            </a:endParaRPr>
          </a:p>
        </p:txBody>
      </p:sp>
      <p:sp>
        <p:nvSpPr>
          <p:cNvPr id="58" name="Google Shape;58;p13"/>
          <p:cNvSpPr txBox="1"/>
          <p:nvPr/>
        </p:nvSpPr>
        <p:spPr>
          <a:xfrm>
            <a:off x="3661600" y="3973975"/>
            <a:ext cx="3021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h">
                <a:solidFill>
                  <a:schemeClr val="lt1"/>
                </a:solidFill>
                <a:latin typeface="Proxima Nova"/>
                <a:ea typeface="Proxima Nova"/>
                <a:cs typeface="Proxima Nova"/>
                <a:sym typeface="Proxima Nova"/>
              </a:rPr>
              <a:t>Mr.Pongraphe Kangsanarak</a:t>
            </a:r>
            <a:endParaRPr b="1">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th">
                <a:solidFill>
                  <a:schemeClr val="lt1"/>
                </a:solidFill>
                <a:latin typeface="Proxima Nova"/>
                <a:ea typeface="Proxima Nova"/>
                <a:cs typeface="Proxima Nova"/>
                <a:sym typeface="Proxima Nova"/>
              </a:rPr>
              <a:t>Ms.Simon Tanquerido Pricilla Faye</a:t>
            </a:r>
            <a:endParaRPr b="1">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th">
                <a:solidFill>
                  <a:schemeClr val="lt1"/>
                </a:solidFill>
                <a:latin typeface="Proxima Nova"/>
                <a:ea typeface="Proxima Nova"/>
                <a:cs typeface="Proxima Nova"/>
                <a:sym typeface="Proxima Nova"/>
              </a:rPr>
              <a:t>Mr.Issaret Prachitmutita</a:t>
            </a:r>
            <a:endParaRPr b="1">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th">
                <a:solidFill>
                  <a:schemeClr val="lt1"/>
                </a:solidFill>
                <a:latin typeface="Proxima Nova"/>
                <a:ea typeface="Proxima Nova"/>
                <a:cs typeface="Proxima Nova"/>
                <a:sym typeface="Proxima Nova"/>
              </a:rPr>
              <a:t>Mr.Nguyen Thai Anh</a:t>
            </a:r>
            <a:endParaRPr b="1">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th">
                <a:solidFill>
                  <a:schemeClr val="lt1"/>
                </a:solidFill>
                <a:latin typeface="Proxima Nova"/>
                <a:ea typeface="Proxima Nova"/>
                <a:cs typeface="Proxima Nova"/>
                <a:sym typeface="Proxima Nova"/>
              </a:rPr>
              <a:t>Mr.Abhinav Asheesh Lugun</a:t>
            </a:r>
            <a:endParaRPr b="1">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b="1">
              <a:solidFill>
                <a:schemeClr val="lt1"/>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solidFill>
                  <a:srgbClr val="131F44"/>
                </a:solidFill>
              </a:rPr>
              <a:t>Data; vehicle &amp;&amp; accident_history </a:t>
            </a:r>
            <a:endParaRPr>
              <a:solidFill>
                <a:srgbClr val="131F44"/>
              </a:solidFill>
            </a:endParaRPr>
          </a:p>
        </p:txBody>
      </p:sp>
      <p:sp>
        <p:nvSpPr>
          <p:cNvPr id="122" name="Google Shape;122;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3" name="Google Shape;123;p22"/>
          <p:cNvPicPr preferRelativeResize="0"/>
          <p:nvPr/>
        </p:nvPicPr>
        <p:blipFill>
          <a:blip r:embed="rId3">
            <a:alphaModFix/>
          </a:blip>
          <a:stretch>
            <a:fillRect/>
          </a:stretch>
        </p:blipFill>
        <p:spPr>
          <a:xfrm>
            <a:off x="158850" y="1577975"/>
            <a:ext cx="4301525" cy="2688450"/>
          </a:xfrm>
          <a:prstGeom prst="rect">
            <a:avLst/>
          </a:prstGeom>
          <a:noFill/>
          <a:ln>
            <a:noFill/>
          </a:ln>
          <a:effectLst>
            <a:outerShdw blurRad="57150" rotWithShape="0" algn="bl" dir="5400000" dist="19050">
              <a:srgbClr val="000000">
                <a:alpha val="50000"/>
              </a:srgbClr>
            </a:outerShdw>
          </a:effectLst>
        </p:spPr>
      </p:pic>
      <p:pic>
        <p:nvPicPr>
          <p:cNvPr id="124" name="Google Shape;124;p22"/>
          <p:cNvPicPr preferRelativeResize="0"/>
          <p:nvPr/>
        </p:nvPicPr>
        <p:blipFill>
          <a:blip r:embed="rId4">
            <a:alphaModFix/>
          </a:blip>
          <a:stretch>
            <a:fillRect/>
          </a:stretch>
        </p:blipFill>
        <p:spPr>
          <a:xfrm>
            <a:off x="4571997" y="1328700"/>
            <a:ext cx="4442598" cy="329939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solidFill>
                  <a:srgbClr val="131F44"/>
                </a:solidFill>
              </a:rPr>
              <a:t>Data; </a:t>
            </a:r>
            <a:r>
              <a:rPr lang="th">
                <a:solidFill>
                  <a:srgbClr val="131F44"/>
                </a:solidFill>
              </a:rPr>
              <a:t>vehicle_part_inventory_transaction &amp;&amp; purchase_history</a:t>
            </a:r>
            <a:endParaRPr>
              <a:solidFill>
                <a:srgbClr val="131F44"/>
              </a:solidFill>
            </a:endParaRPr>
          </a:p>
        </p:txBody>
      </p:sp>
      <p:sp>
        <p:nvSpPr>
          <p:cNvPr id="130" name="Google Shape;130;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1" name="Google Shape;131;p23"/>
          <p:cNvPicPr preferRelativeResize="0"/>
          <p:nvPr/>
        </p:nvPicPr>
        <p:blipFill>
          <a:blip r:embed="rId3">
            <a:alphaModFix/>
          </a:blip>
          <a:stretch>
            <a:fillRect/>
          </a:stretch>
        </p:blipFill>
        <p:spPr>
          <a:xfrm>
            <a:off x="219250" y="1648875"/>
            <a:ext cx="4352749" cy="2877250"/>
          </a:xfrm>
          <a:prstGeom prst="rect">
            <a:avLst/>
          </a:prstGeom>
          <a:noFill/>
          <a:ln>
            <a:noFill/>
          </a:ln>
          <a:effectLst>
            <a:outerShdw blurRad="57150" rotWithShape="0" algn="bl" dir="5400000" dist="19050">
              <a:srgbClr val="000000">
                <a:alpha val="50000"/>
              </a:srgbClr>
            </a:outerShdw>
          </a:effectLst>
        </p:spPr>
      </p:pic>
      <p:pic>
        <p:nvPicPr>
          <p:cNvPr id="132" name="Google Shape;132;p23"/>
          <p:cNvPicPr preferRelativeResize="0"/>
          <p:nvPr/>
        </p:nvPicPr>
        <p:blipFill>
          <a:blip r:embed="rId4">
            <a:alphaModFix/>
          </a:blip>
          <a:stretch>
            <a:fillRect/>
          </a:stretch>
        </p:blipFill>
        <p:spPr>
          <a:xfrm>
            <a:off x="4694900" y="1570527"/>
            <a:ext cx="4311700" cy="30339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36" name="Shape 136"/>
        <p:cNvGrpSpPr/>
        <p:nvPr/>
      </p:nvGrpSpPr>
      <p:grpSpPr>
        <a:xfrm>
          <a:off x="0" y="0"/>
          <a:ext cx="0" cy="0"/>
          <a:chOff x="0" y="0"/>
          <a:chExt cx="0" cy="0"/>
        </a:xfrm>
      </p:grpSpPr>
      <p:sp>
        <p:nvSpPr>
          <p:cNvPr id="137" name="Google Shape;137;p24"/>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h"/>
              <a:t>Issaret</a:t>
            </a:r>
            <a:endParaRPr/>
          </a:p>
        </p:txBody>
      </p:sp>
      <p:sp>
        <p:nvSpPr>
          <p:cNvPr id="138" name="Google Shape;138;p24"/>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42" name="Shape 142"/>
        <p:cNvGrpSpPr/>
        <p:nvPr/>
      </p:nvGrpSpPr>
      <p:grpSpPr>
        <a:xfrm>
          <a:off x="0" y="0"/>
          <a:ext cx="0" cy="0"/>
          <a:chOff x="0" y="0"/>
          <a:chExt cx="0" cy="0"/>
        </a:xfrm>
      </p:grpSpPr>
      <p:sp>
        <p:nvSpPr>
          <p:cNvPr id="143" name="Google Shape;143;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th" sz="1900"/>
              <a:t>Select to find which car have more than 2 repair jobs for repair the same details in last 180 days?</a:t>
            </a:r>
            <a:endParaRPr sz="1900"/>
          </a:p>
          <a:p>
            <a:pPr indent="0" lvl="0" marL="0" rtl="0" algn="l">
              <a:spcBef>
                <a:spcPts val="0"/>
              </a:spcBef>
              <a:spcAft>
                <a:spcPts val="0"/>
              </a:spcAft>
              <a:buSzPts val="990"/>
              <a:buNone/>
            </a:pPr>
            <a:r>
              <a:t/>
            </a:r>
            <a:endParaRPr sz="1900"/>
          </a:p>
          <a:p>
            <a:pPr indent="0" lvl="0" marL="0" rtl="0" algn="l">
              <a:spcBef>
                <a:spcPts val="0"/>
              </a:spcBef>
              <a:spcAft>
                <a:spcPts val="0"/>
              </a:spcAft>
              <a:buSzPts val="990"/>
              <a:buNone/>
            </a:pPr>
            <a:r>
              <a:t/>
            </a:r>
            <a:endParaRPr sz="1900"/>
          </a:p>
        </p:txBody>
      </p:sp>
      <p:pic>
        <p:nvPicPr>
          <p:cNvPr id="144" name="Google Shape;144;p25"/>
          <p:cNvPicPr preferRelativeResize="0"/>
          <p:nvPr/>
        </p:nvPicPr>
        <p:blipFill>
          <a:blip r:embed="rId3">
            <a:alphaModFix/>
          </a:blip>
          <a:stretch>
            <a:fillRect/>
          </a:stretch>
        </p:blipFill>
        <p:spPr>
          <a:xfrm>
            <a:off x="393975" y="1164550"/>
            <a:ext cx="5020551" cy="3901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48" name="Shape 148"/>
        <p:cNvGrpSpPr/>
        <p:nvPr/>
      </p:nvGrpSpPr>
      <p:grpSpPr>
        <a:xfrm>
          <a:off x="0" y="0"/>
          <a:ext cx="0" cy="0"/>
          <a:chOff x="0" y="0"/>
          <a:chExt cx="0" cy="0"/>
        </a:xfrm>
      </p:grpSpPr>
      <p:sp>
        <p:nvSpPr>
          <p:cNvPr id="149" name="Google Shape;149;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t/>
            </a:r>
            <a:endParaRPr sz="1900"/>
          </a:p>
        </p:txBody>
      </p:sp>
      <p:sp>
        <p:nvSpPr>
          <p:cNvPr id="150" name="Google Shape;150;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1" name="Google Shape;151;p26"/>
          <p:cNvPicPr preferRelativeResize="0"/>
          <p:nvPr/>
        </p:nvPicPr>
        <p:blipFill>
          <a:blip r:embed="rId3">
            <a:alphaModFix/>
          </a:blip>
          <a:stretch>
            <a:fillRect/>
          </a:stretch>
        </p:blipFill>
        <p:spPr>
          <a:xfrm>
            <a:off x="242575" y="200126"/>
            <a:ext cx="6850974" cy="2976626"/>
          </a:xfrm>
          <a:prstGeom prst="rect">
            <a:avLst/>
          </a:prstGeom>
          <a:noFill/>
          <a:ln>
            <a:noFill/>
          </a:ln>
        </p:spPr>
      </p:pic>
      <p:pic>
        <p:nvPicPr>
          <p:cNvPr id="152" name="Google Shape;152;p26"/>
          <p:cNvPicPr preferRelativeResize="0"/>
          <p:nvPr/>
        </p:nvPicPr>
        <p:blipFill>
          <a:blip r:embed="rId4">
            <a:alphaModFix/>
          </a:blip>
          <a:stretch>
            <a:fillRect/>
          </a:stretch>
        </p:blipFill>
        <p:spPr>
          <a:xfrm>
            <a:off x="3039175" y="3058628"/>
            <a:ext cx="5171176" cy="1987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56" name="Shape 156"/>
        <p:cNvGrpSpPr/>
        <p:nvPr/>
      </p:nvGrpSpPr>
      <p:grpSpPr>
        <a:xfrm>
          <a:off x="0" y="0"/>
          <a:ext cx="0" cy="0"/>
          <a:chOff x="0" y="0"/>
          <a:chExt cx="0" cy="0"/>
        </a:xfrm>
      </p:grpSpPr>
      <p:sp>
        <p:nvSpPr>
          <p:cNvPr id="157" name="Google Shape;157;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th" sz="1700"/>
              <a:t>Find the top 3 job that was repaired </a:t>
            </a:r>
            <a:endParaRPr sz="1700"/>
          </a:p>
          <a:p>
            <a:pPr indent="0" lvl="0" marL="0" rtl="0" algn="l">
              <a:spcBef>
                <a:spcPts val="0"/>
              </a:spcBef>
              <a:spcAft>
                <a:spcPts val="0"/>
              </a:spcAft>
              <a:buSzPts val="990"/>
              <a:buNone/>
            </a:pPr>
            <a:r>
              <a:rPr lang="th" sz="1700"/>
              <a:t>as quickly as possible and by whom?</a:t>
            </a:r>
            <a:endParaRPr sz="1700"/>
          </a:p>
        </p:txBody>
      </p:sp>
      <p:sp>
        <p:nvSpPr>
          <p:cNvPr id="158" name="Google Shape;158;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9" name="Google Shape;159;p27"/>
          <p:cNvPicPr preferRelativeResize="0"/>
          <p:nvPr/>
        </p:nvPicPr>
        <p:blipFill>
          <a:blip r:embed="rId3">
            <a:alphaModFix/>
          </a:blip>
          <a:stretch>
            <a:fillRect/>
          </a:stretch>
        </p:blipFill>
        <p:spPr>
          <a:xfrm>
            <a:off x="4844353" y="24075"/>
            <a:ext cx="4299645" cy="5143501"/>
          </a:xfrm>
          <a:prstGeom prst="rect">
            <a:avLst/>
          </a:prstGeom>
          <a:noFill/>
          <a:ln>
            <a:noFill/>
          </a:ln>
        </p:spPr>
      </p:pic>
      <p:pic>
        <p:nvPicPr>
          <p:cNvPr id="160" name="Google Shape;160;p27"/>
          <p:cNvPicPr preferRelativeResize="0"/>
          <p:nvPr/>
        </p:nvPicPr>
        <p:blipFill>
          <a:blip r:embed="rId4">
            <a:alphaModFix/>
          </a:blip>
          <a:stretch>
            <a:fillRect/>
          </a:stretch>
        </p:blipFill>
        <p:spPr>
          <a:xfrm>
            <a:off x="841774" y="1306350"/>
            <a:ext cx="3770224" cy="32625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64" name="Shape 164"/>
        <p:cNvGrpSpPr/>
        <p:nvPr/>
      </p:nvGrpSpPr>
      <p:grpSpPr>
        <a:xfrm>
          <a:off x="0" y="0"/>
          <a:ext cx="0" cy="0"/>
          <a:chOff x="0" y="0"/>
          <a:chExt cx="0" cy="0"/>
        </a:xfrm>
      </p:grpSpPr>
      <p:sp>
        <p:nvSpPr>
          <p:cNvPr id="165" name="Google Shape;16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Issaret</a:t>
            </a:r>
            <a:endParaRPr/>
          </a:p>
        </p:txBody>
      </p:sp>
      <p:sp>
        <p:nvSpPr>
          <p:cNvPr id="166" name="Google Shape;166;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The executive would like to have a dashboard for his business </a:t>
            </a:r>
            <a:endParaRPr/>
          </a:p>
          <a:p>
            <a:pPr indent="0" lvl="0" marL="0" rtl="0" algn="l">
              <a:spcBef>
                <a:spcPts val="1200"/>
              </a:spcBef>
              <a:spcAft>
                <a:spcPts val="0"/>
              </a:spcAft>
              <a:buNone/>
            </a:pPr>
            <a:r>
              <a:rPr lang="th"/>
              <a:t>Steps:</a:t>
            </a:r>
            <a:endParaRPr/>
          </a:p>
          <a:p>
            <a:pPr indent="-342900" lvl="0" marL="457200" rtl="0" algn="l">
              <a:spcBef>
                <a:spcPts val="1200"/>
              </a:spcBef>
              <a:spcAft>
                <a:spcPts val="0"/>
              </a:spcAft>
              <a:buSzPts val="1800"/>
              <a:buAutoNum type="arabicPeriod"/>
            </a:pPr>
            <a:r>
              <a:rPr lang="th"/>
              <a:t>which car model is the most profitable for spare parts margin in average ? </a:t>
            </a:r>
            <a:endParaRPr/>
          </a:p>
          <a:p>
            <a:pPr indent="-342900" lvl="0" marL="457200" rtl="0" algn="l">
              <a:spcBef>
                <a:spcPts val="0"/>
              </a:spcBef>
              <a:spcAft>
                <a:spcPts val="0"/>
              </a:spcAft>
              <a:buSzPts val="1800"/>
              <a:buAutoNum type="arabicPeriod"/>
            </a:pPr>
            <a:r>
              <a:rPr lang="th"/>
              <a:t>In the last 3 months, which car model doesn't make much money at all?</a:t>
            </a:r>
            <a:endParaRPr/>
          </a:p>
          <a:p>
            <a:pPr indent="0" lvl="0" marL="457200" rtl="0" algn="l">
              <a:spcBef>
                <a:spcPts val="120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70" name="Shape 170"/>
        <p:cNvGrpSpPr/>
        <p:nvPr/>
      </p:nvGrpSpPr>
      <p:grpSpPr>
        <a:xfrm>
          <a:off x="0" y="0"/>
          <a:ext cx="0" cy="0"/>
          <a:chOff x="0" y="0"/>
          <a:chExt cx="0" cy="0"/>
        </a:xfrm>
      </p:grpSpPr>
      <p:sp>
        <p:nvSpPr>
          <p:cNvPr id="171" name="Google Shape;17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th" sz="1900"/>
              <a:t>which car model is the most profitable for spare parts margin in average ? </a:t>
            </a:r>
            <a:endParaRPr sz="1900"/>
          </a:p>
        </p:txBody>
      </p:sp>
      <p:sp>
        <p:nvSpPr>
          <p:cNvPr id="172" name="Google Shape;172;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3" name="Google Shape;173;p29"/>
          <p:cNvPicPr preferRelativeResize="0"/>
          <p:nvPr/>
        </p:nvPicPr>
        <p:blipFill>
          <a:blip r:embed="rId3">
            <a:alphaModFix/>
          </a:blip>
          <a:stretch>
            <a:fillRect/>
          </a:stretch>
        </p:blipFill>
        <p:spPr>
          <a:xfrm>
            <a:off x="789565" y="1152475"/>
            <a:ext cx="5029110" cy="39910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77" name="Shape 177"/>
        <p:cNvGrpSpPr/>
        <p:nvPr/>
      </p:nvGrpSpPr>
      <p:grpSpPr>
        <a:xfrm>
          <a:off x="0" y="0"/>
          <a:ext cx="0" cy="0"/>
          <a:chOff x="0" y="0"/>
          <a:chExt cx="0" cy="0"/>
        </a:xfrm>
      </p:grpSpPr>
      <p:sp>
        <p:nvSpPr>
          <p:cNvPr id="178" name="Google Shape;17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th" sz="1900"/>
              <a:t>which car model is the most profitable for spare parts margin in average ? </a:t>
            </a:r>
            <a:endParaRPr sz="1900"/>
          </a:p>
        </p:txBody>
      </p:sp>
      <p:sp>
        <p:nvSpPr>
          <p:cNvPr id="179" name="Google Shape;179;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0" name="Google Shape;180;p30"/>
          <p:cNvPicPr preferRelativeResize="0"/>
          <p:nvPr/>
        </p:nvPicPr>
        <p:blipFill>
          <a:blip r:embed="rId3">
            <a:alphaModFix/>
          </a:blip>
          <a:stretch>
            <a:fillRect/>
          </a:stretch>
        </p:blipFill>
        <p:spPr>
          <a:xfrm>
            <a:off x="1346750" y="1152475"/>
            <a:ext cx="6824125" cy="3796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84" name="Shape 184"/>
        <p:cNvGrpSpPr/>
        <p:nvPr/>
      </p:nvGrpSpPr>
      <p:grpSpPr>
        <a:xfrm>
          <a:off x="0" y="0"/>
          <a:ext cx="0" cy="0"/>
          <a:chOff x="0" y="0"/>
          <a:chExt cx="0" cy="0"/>
        </a:xfrm>
      </p:grpSpPr>
      <p:sp>
        <p:nvSpPr>
          <p:cNvPr id="185" name="Google Shape;185;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th" sz="1900"/>
              <a:t>which car model is the most profitable for spare parts margin in average ? </a:t>
            </a:r>
            <a:endParaRPr sz="1900"/>
          </a:p>
        </p:txBody>
      </p:sp>
      <p:sp>
        <p:nvSpPr>
          <p:cNvPr id="186" name="Google Shape;186;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7" name="Google Shape;187;p31"/>
          <p:cNvPicPr preferRelativeResize="0"/>
          <p:nvPr/>
        </p:nvPicPr>
        <p:blipFill>
          <a:blip r:embed="rId3">
            <a:alphaModFix/>
          </a:blip>
          <a:stretch>
            <a:fillRect/>
          </a:stretch>
        </p:blipFill>
        <p:spPr>
          <a:xfrm>
            <a:off x="1833323" y="1152475"/>
            <a:ext cx="6111100" cy="3783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93E80"/>
            </a:gs>
            <a:gs pos="41000">
              <a:srgbClr val="1E2F62"/>
            </a:gs>
            <a:gs pos="100000">
              <a:srgbClr val="131F44"/>
            </a:gs>
          </a:gsLst>
          <a:lin ang="5400012" scaled="0"/>
        </a:gradFill>
      </p:bgPr>
    </p:bg>
    <p:spTree>
      <p:nvGrpSpPr>
        <p:cNvPr id="62" name="Shape 62"/>
        <p:cNvGrpSpPr/>
        <p:nvPr/>
      </p:nvGrpSpPr>
      <p:grpSpPr>
        <a:xfrm>
          <a:off x="0" y="0"/>
          <a:ext cx="0" cy="0"/>
          <a:chOff x="0" y="0"/>
          <a:chExt cx="0" cy="0"/>
        </a:xfrm>
      </p:grpSpPr>
      <p:sp>
        <p:nvSpPr>
          <p:cNvPr id="63" name="Google Shape;63;p14"/>
          <p:cNvSpPr/>
          <p:nvPr/>
        </p:nvSpPr>
        <p:spPr>
          <a:xfrm rot="10800000">
            <a:off x="-901550" y="387875"/>
            <a:ext cx="8621100" cy="687000"/>
          </a:xfrm>
          <a:prstGeom prst="trapezoid">
            <a:avLst>
              <a:gd fmla="val 25000" name="adj"/>
            </a:avLst>
          </a:prstGeom>
          <a:solidFill>
            <a:schemeClr val="accent6"/>
          </a:solidFill>
          <a:ln>
            <a:noFill/>
          </a:ln>
          <a:effectLst>
            <a:outerShdw blurRad="57150" rotWithShape="0" algn="bl" dir="2580000" dist="57150">
              <a:srgbClr val="FFFF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64" name="Google Shape;64;p14"/>
          <p:cNvSpPr txBox="1"/>
          <p:nvPr>
            <p:ph type="title"/>
          </p:nvPr>
        </p:nvSpPr>
        <p:spPr>
          <a:xfrm>
            <a:off x="311700" y="445025"/>
            <a:ext cx="2266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solidFill>
                  <a:srgbClr val="293E80"/>
                </a:solidFill>
              </a:rPr>
              <a:t>Agenda</a:t>
            </a:r>
            <a:endParaRPr>
              <a:solidFill>
                <a:srgbClr val="293E80"/>
              </a:solidFill>
            </a:endParaRPr>
          </a:p>
        </p:txBody>
      </p:sp>
      <p:sp>
        <p:nvSpPr>
          <p:cNvPr id="65" name="Google Shape;65;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AutoNum type="arabicPeriod"/>
            </a:pPr>
            <a:r>
              <a:rPr lang="th">
                <a:solidFill>
                  <a:schemeClr val="lt1"/>
                </a:solidFill>
              </a:rPr>
              <a:t>Project description</a:t>
            </a:r>
            <a:endParaRPr>
              <a:solidFill>
                <a:schemeClr val="lt1"/>
              </a:solidFill>
            </a:endParaRPr>
          </a:p>
          <a:p>
            <a:pPr indent="-342900" lvl="0" marL="457200" rtl="0" algn="l">
              <a:spcBef>
                <a:spcPts val="0"/>
              </a:spcBef>
              <a:spcAft>
                <a:spcPts val="0"/>
              </a:spcAft>
              <a:buClr>
                <a:schemeClr val="lt1"/>
              </a:buClr>
              <a:buSzPts val="1800"/>
              <a:buAutoNum type="arabicPeriod"/>
            </a:pPr>
            <a:r>
              <a:rPr lang="th">
                <a:solidFill>
                  <a:schemeClr val="lt1"/>
                </a:solidFill>
              </a:rPr>
              <a:t>Business Rules</a:t>
            </a:r>
            <a:endParaRPr>
              <a:solidFill>
                <a:schemeClr val="lt1"/>
              </a:solidFill>
            </a:endParaRPr>
          </a:p>
          <a:p>
            <a:pPr indent="-342900" lvl="0" marL="457200" rtl="0" algn="l">
              <a:spcBef>
                <a:spcPts val="0"/>
              </a:spcBef>
              <a:spcAft>
                <a:spcPts val="0"/>
              </a:spcAft>
              <a:buClr>
                <a:schemeClr val="lt1"/>
              </a:buClr>
              <a:buSzPts val="1800"/>
              <a:buAutoNum type="arabicPeriod"/>
            </a:pPr>
            <a:r>
              <a:rPr lang="th">
                <a:solidFill>
                  <a:schemeClr val="lt1"/>
                </a:solidFill>
              </a:rPr>
              <a:t>Conceptual Diagram</a:t>
            </a:r>
            <a:endParaRPr>
              <a:solidFill>
                <a:schemeClr val="lt1"/>
              </a:solidFill>
            </a:endParaRPr>
          </a:p>
          <a:p>
            <a:pPr indent="-342900" lvl="0" marL="457200" rtl="0" algn="l">
              <a:spcBef>
                <a:spcPts val="0"/>
              </a:spcBef>
              <a:spcAft>
                <a:spcPts val="0"/>
              </a:spcAft>
              <a:buClr>
                <a:schemeClr val="lt1"/>
              </a:buClr>
              <a:buSzPts val="1800"/>
              <a:buAutoNum type="arabicPeriod"/>
            </a:pPr>
            <a:r>
              <a:rPr lang="th">
                <a:solidFill>
                  <a:schemeClr val="lt1"/>
                </a:solidFill>
              </a:rPr>
              <a:t>Logical Diagram</a:t>
            </a:r>
            <a:endParaRPr>
              <a:solidFill>
                <a:schemeClr val="lt1"/>
              </a:solidFill>
            </a:endParaRPr>
          </a:p>
          <a:p>
            <a:pPr indent="-342900" lvl="0" marL="457200" rtl="0" algn="l">
              <a:spcBef>
                <a:spcPts val="0"/>
              </a:spcBef>
              <a:spcAft>
                <a:spcPts val="0"/>
              </a:spcAft>
              <a:buClr>
                <a:schemeClr val="lt1"/>
              </a:buClr>
              <a:buSzPts val="1800"/>
              <a:buAutoNum type="arabicPeriod"/>
            </a:pPr>
            <a:r>
              <a:rPr lang="th">
                <a:solidFill>
                  <a:schemeClr val="lt1"/>
                </a:solidFill>
              </a:rPr>
              <a:t>Our own SQL</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91" name="Shape 191"/>
        <p:cNvGrpSpPr/>
        <p:nvPr/>
      </p:nvGrpSpPr>
      <p:grpSpPr>
        <a:xfrm>
          <a:off x="0" y="0"/>
          <a:ext cx="0" cy="0"/>
          <a:chOff x="0" y="0"/>
          <a:chExt cx="0" cy="0"/>
        </a:xfrm>
      </p:grpSpPr>
      <p:sp>
        <p:nvSpPr>
          <p:cNvPr id="192" name="Google Shape;192;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th" sz="1900"/>
              <a:t>In the last 3 months, which car model doesn't make much money at all?</a:t>
            </a:r>
            <a:endParaRPr sz="1900"/>
          </a:p>
        </p:txBody>
      </p:sp>
      <p:sp>
        <p:nvSpPr>
          <p:cNvPr id="193" name="Google Shape;193;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4" name="Google Shape;194;p32"/>
          <p:cNvPicPr preferRelativeResize="0"/>
          <p:nvPr/>
        </p:nvPicPr>
        <p:blipFill>
          <a:blip r:embed="rId3">
            <a:alphaModFix/>
          </a:blip>
          <a:stretch>
            <a:fillRect/>
          </a:stretch>
        </p:blipFill>
        <p:spPr>
          <a:xfrm>
            <a:off x="1337600" y="864800"/>
            <a:ext cx="5447926" cy="42787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98" name="Shape 198"/>
        <p:cNvGrpSpPr/>
        <p:nvPr/>
      </p:nvGrpSpPr>
      <p:grpSpPr>
        <a:xfrm>
          <a:off x="0" y="0"/>
          <a:ext cx="0" cy="0"/>
          <a:chOff x="0" y="0"/>
          <a:chExt cx="0" cy="0"/>
        </a:xfrm>
      </p:grpSpPr>
      <p:sp>
        <p:nvSpPr>
          <p:cNvPr id="199" name="Google Shape;199;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th" sz="1900"/>
              <a:t>In the last 3 months, which car model doesn't make money at all?</a:t>
            </a:r>
            <a:endParaRPr sz="1900"/>
          </a:p>
        </p:txBody>
      </p:sp>
      <p:pic>
        <p:nvPicPr>
          <p:cNvPr id="200" name="Google Shape;200;p33"/>
          <p:cNvPicPr preferRelativeResize="0"/>
          <p:nvPr/>
        </p:nvPicPr>
        <p:blipFill>
          <a:blip r:embed="rId3">
            <a:alphaModFix/>
          </a:blip>
          <a:stretch>
            <a:fillRect/>
          </a:stretch>
        </p:blipFill>
        <p:spPr>
          <a:xfrm>
            <a:off x="311700" y="1769225"/>
            <a:ext cx="4082450" cy="2182900"/>
          </a:xfrm>
          <a:prstGeom prst="rect">
            <a:avLst/>
          </a:prstGeom>
          <a:noFill/>
          <a:ln>
            <a:noFill/>
          </a:ln>
        </p:spPr>
      </p:pic>
      <p:pic>
        <p:nvPicPr>
          <p:cNvPr id="201" name="Google Shape;201;p33"/>
          <p:cNvPicPr preferRelativeResize="0"/>
          <p:nvPr/>
        </p:nvPicPr>
        <p:blipFill>
          <a:blip r:embed="rId4">
            <a:alphaModFix/>
          </a:blip>
          <a:stretch>
            <a:fillRect/>
          </a:stretch>
        </p:blipFill>
        <p:spPr>
          <a:xfrm>
            <a:off x="3801950" y="994125"/>
            <a:ext cx="5349624" cy="3586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05" name="Shape 205"/>
        <p:cNvGrpSpPr/>
        <p:nvPr/>
      </p:nvGrpSpPr>
      <p:grpSpPr>
        <a:xfrm>
          <a:off x="0" y="0"/>
          <a:ext cx="0" cy="0"/>
          <a:chOff x="0" y="0"/>
          <a:chExt cx="0" cy="0"/>
        </a:xfrm>
      </p:grpSpPr>
      <p:sp>
        <p:nvSpPr>
          <p:cNvPr id="206" name="Google Shape;206;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Issaret</a:t>
            </a:r>
            <a:endParaRPr/>
          </a:p>
        </p:txBody>
      </p:sp>
      <p:sp>
        <p:nvSpPr>
          <p:cNvPr id="207" name="Google Shape;207;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The manager of inventory would like to report to his executive that which car model has the longest wait for parts?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08" name="Google Shape;208;p34"/>
          <p:cNvPicPr preferRelativeResize="0"/>
          <p:nvPr/>
        </p:nvPicPr>
        <p:blipFill>
          <a:blip r:embed="rId3">
            <a:alphaModFix/>
          </a:blip>
          <a:stretch>
            <a:fillRect/>
          </a:stretch>
        </p:blipFill>
        <p:spPr>
          <a:xfrm>
            <a:off x="-6600" y="1844650"/>
            <a:ext cx="4026449" cy="3255724"/>
          </a:xfrm>
          <a:prstGeom prst="rect">
            <a:avLst/>
          </a:prstGeom>
          <a:noFill/>
          <a:ln>
            <a:noFill/>
          </a:ln>
        </p:spPr>
      </p:pic>
      <p:pic>
        <p:nvPicPr>
          <p:cNvPr id="209" name="Google Shape;209;p34"/>
          <p:cNvPicPr preferRelativeResize="0"/>
          <p:nvPr/>
        </p:nvPicPr>
        <p:blipFill>
          <a:blip r:embed="rId4">
            <a:alphaModFix/>
          </a:blip>
          <a:stretch>
            <a:fillRect/>
          </a:stretch>
        </p:blipFill>
        <p:spPr>
          <a:xfrm>
            <a:off x="3844775" y="2442675"/>
            <a:ext cx="5172650" cy="19018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13" name="Shape 213"/>
        <p:cNvGrpSpPr/>
        <p:nvPr/>
      </p:nvGrpSpPr>
      <p:grpSpPr>
        <a:xfrm>
          <a:off x="0" y="0"/>
          <a:ext cx="0" cy="0"/>
          <a:chOff x="0" y="0"/>
          <a:chExt cx="0" cy="0"/>
        </a:xfrm>
      </p:grpSpPr>
      <p:sp>
        <p:nvSpPr>
          <p:cNvPr id="214" name="Google Shape;214;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Issaret</a:t>
            </a:r>
            <a:endParaRPr/>
          </a:p>
        </p:txBody>
      </p:sp>
      <p:sp>
        <p:nvSpPr>
          <p:cNvPr id="215" name="Google Shape;215;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The manager of inventory would like to report to his executive that which car model has the longest wait for parts?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16" name="Google Shape;216;p35"/>
          <p:cNvPicPr preferRelativeResize="0"/>
          <p:nvPr/>
        </p:nvPicPr>
        <p:blipFill>
          <a:blip r:embed="rId3">
            <a:alphaModFix/>
          </a:blip>
          <a:stretch>
            <a:fillRect/>
          </a:stretch>
        </p:blipFill>
        <p:spPr>
          <a:xfrm>
            <a:off x="76200" y="1932328"/>
            <a:ext cx="9144001" cy="325979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20" name="Shape 220"/>
        <p:cNvGrpSpPr/>
        <p:nvPr/>
      </p:nvGrpSpPr>
      <p:grpSpPr>
        <a:xfrm>
          <a:off x="0" y="0"/>
          <a:ext cx="0" cy="0"/>
          <a:chOff x="0" y="0"/>
          <a:chExt cx="0" cy="0"/>
        </a:xfrm>
      </p:grpSpPr>
      <p:sp>
        <p:nvSpPr>
          <p:cNvPr id="221" name="Google Shape;221;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Issaret</a:t>
            </a:r>
            <a:endParaRPr/>
          </a:p>
        </p:txBody>
      </p:sp>
      <p:sp>
        <p:nvSpPr>
          <p:cNvPr id="222" name="Google Shape;222;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The staff welcomes customers who visit and advises the prices of their car repairs. Some people may ask the price and use the service. Some people may not use the service.</a:t>
            </a:r>
            <a:endParaRPr/>
          </a:p>
          <a:p>
            <a:pPr indent="0" lvl="0" marL="0" rtl="0" algn="l">
              <a:spcBef>
                <a:spcPts val="1200"/>
              </a:spcBef>
              <a:spcAft>
                <a:spcPts val="0"/>
              </a:spcAft>
              <a:buNone/>
            </a:pPr>
            <a:r>
              <a:rPr lang="th"/>
              <a:t>Steps:</a:t>
            </a:r>
            <a:endParaRPr/>
          </a:p>
          <a:p>
            <a:pPr indent="0" lvl="0" marL="457200" rtl="0" algn="l">
              <a:spcBef>
                <a:spcPts val="1200"/>
              </a:spcBef>
              <a:spcAft>
                <a:spcPts val="1200"/>
              </a:spcAft>
              <a:buNone/>
            </a:pPr>
            <a:r>
              <a:t/>
            </a:r>
            <a:endParaRPr/>
          </a:p>
        </p:txBody>
      </p:sp>
      <p:pic>
        <p:nvPicPr>
          <p:cNvPr id="223" name="Google Shape;223;p36"/>
          <p:cNvPicPr preferRelativeResize="0"/>
          <p:nvPr/>
        </p:nvPicPr>
        <p:blipFill>
          <a:blip r:embed="rId3">
            <a:alphaModFix/>
          </a:blip>
          <a:stretch>
            <a:fillRect/>
          </a:stretch>
        </p:blipFill>
        <p:spPr>
          <a:xfrm>
            <a:off x="3237599" y="1976250"/>
            <a:ext cx="4809626" cy="3016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27" name="Shape 227"/>
        <p:cNvGrpSpPr/>
        <p:nvPr/>
      </p:nvGrpSpPr>
      <p:grpSpPr>
        <a:xfrm>
          <a:off x="0" y="0"/>
          <a:ext cx="0" cy="0"/>
          <a:chOff x="0" y="0"/>
          <a:chExt cx="0" cy="0"/>
        </a:xfrm>
      </p:grpSpPr>
      <p:sp>
        <p:nvSpPr>
          <p:cNvPr id="228" name="Google Shape;228;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Issaret</a:t>
            </a:r>
            <a:endParaRPr/>
          </a:p>
        </p:txBody>
      </p:sp>
      <p:sp>
        <p:nvSpPr>
          <p:cNvPr id="229" name="Google Shape;229;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h"/>
              <a:t>The staff welcomes customers who visit and advises the prices of their car repairs. Some people may ask the price and use the service. Some people may not use the service.</a:t>
            </a:r>
            <a:endParaRPr/>
          </a:p>
        </p:txBody>
      </p:sp>
      <p:pic>
        <p:nvPicPr>
          <p:cNvPr id="230" name="Google Shape;230;p37"/>
          <p:cNvPicPr preferRelativeResize="0"/>
          <p:nvPr/>
        </p:nvPicPr>
        <p:blipFill>
          <a:blip r:embed="rId3">
            <a:alphaModFix/>
          </a:blip>
          <a:stretch>
            <a:fillRect/>
          </a:stretch>
        </p:blipFill>
        <p:spPr>
          <a:xfrm>
            <a:off x="1675399" y="1948849"/>
            <a:ext cx="5898827" cy="3194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th" sz="1900"/>
              <a:t>The manager would like to know how many client came to the shop and not repair?</a:t>
            </a:r>
            <a:endParaRPr sz="1900"/>
          </a:p>
        </p:txBody>
      </p:sp>
      <p:sp>
        <p:nvSpPr>
          <p:cNvPr id="236" name="Google Shape;236;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7" name="Google Shape;237;p38"/>
          <p:cNvPicPr preferRelativeResize="0"/>
          <p:nvPr/>
        </p:nvPicPr>
        <p:blipFill>
          <a:blip r:embed="rId3">
            <a:alphaModFix/>
          </a:blip>
          <a:stretch>
            <a:fillRect/>
          </a:stretch>
        </p:blipFill>
        <p:spPr>
          <a:xfrm>
            <a:off x="1144101" y="1325250"/>
            <a:ext cx="6619225" cy="3466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241" name="Shape 241"/>
        <p:cNvGrpSpPr/>
        <p:nvPr/>
      </p:nvGrpSpPr>
      <p:grpSpPr>
        <a:xfrm>
          <a:off x="0" y="0"/>
          <a:ext cx="0" cy="0"/>
          <a:chOff x="0" y="0"/>
          <a:chExt cx="0" cy="0"/>
        </a:xfrm>
      </p:grpSpPr>
      <p:sp>
        <p:nvSpPr>
          <p:cNvPr id="242" name="Google Shape;242;p39"/>
          <p:cNvSpPr txBox="1"/>
          <p:nvPr>
            <p:ph type="title"/>
          </p:nvPr>
        </p:nvSpPr>
        <p:spPr>
          <a:xfrm>
            <a:off x="0" y="374025"/>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th" sz="2600"/>
              <a:t>S</a:t>
            </a:r>
            <a:r>
              <a:rPr lang="th" sz="2600"/>
              <a:t>cenario: Customer want to know the repair prices</a:t>
            </a:r>
            <a:endParaRPr sz="2600"/>
          </a:p>
        </p:txBody>
      </p:sp>
      <p:sp>
        <p:nvSpPr>
          <p:cNvPr id="243" name="Google Shape;243;p39"/>
          <p:cNvSpPr txBox="1"/>
          <p:nvPr>
            <p:ph idx="1" type="body"/>
          </p:nvPr>
        </p:nvSpPr>
        <p:spPr>
          <a:xfrm>
            <a:off x="29400" y="946725"/>
            <a:ext cx="9144000" cy="3807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th">
                <a:solidFill>
                  <a:srgbClr val="000000"/>
                </a:solidFill>
              </a:rPr>
              <a:t>Background: A new customer wants to register with the shop and </a:t>
            </a:r>
            <a:r>
              <a:rPr lang="th">
                <a:solidFill>
                  <a:srgbClr val="000000"/>
                </a:solidFill>
              </a:rPr>
              <a:t>manager</a:t>
            </a:r>
            <a:r>
              <a:rPr lang="th">
                <a:solidFill>
                  <a:srgbClr val="000000"/>
                </a:solidFill>
              </a:rPr>
              <a:t> want to know price and number of invoice</a:t>
            </a:r>
            <a:endParaRPr>
              <a:solidFill>
                <a:srgbClr val="000000"/>
              </a:solidFill>
            </a:endParaRPr>
          </a:p>
          <a:p>
            <a:pPr indent="0" lvl="0" marL="0" rtl="0" algn="l">
              <a:spcBef>
                <a:spcPts val="1200"/>
              </a:spcBef>
              <a:spcAft>
                <a:spcPts val="0"/>
              </a:spcAft>
              <a:buNone/>
            </a:pPr>
            <a:r>
              <a:rPr lang="th">
                <a:solidFill>
                  <a:srgbClr val="000000"/>
                </a:solidFill>
              </a:rPr>
              <a:t>Addressed question:	</a:t>
            </a:r>
            <a:endParaRPr>
              <a:solidFill>
                <a:srgbClr val="000000"/>
              </a:solidFill>
            </a:endParaRPr>
          </a:p>
          <a:p>
            <a:pPr indent="0" lvl="0" marL="457200" rtl="0" algn="l">
              <a:spcBef>
                <a:spcPts val="1200"/>
              </a:spcBef>
              <a:spcAft>
                <a:spcPts val="0"/>
              </a:spcAft>
              <a:buNone/>
            </a:pPr>
            <a:r>
              <a:rPr lang="th">
                <a:solidFill>
                  <a:srgbClr val="000000"/>
                </a:solidFill>
              </a:rPr>
              <a:t>1.  Check the the customer, old or new, using full name and insert their infor eg. visites and customer’s info .</a:t>
            </a:r>
            <a:endParaRPr>
              <a:solidFill>
                <a:srgbClr val="000000"/>
              </a:solidFill>
            </a:endParaRPr>
          </a:p>
          <a:p>
            <a:pPr indent="0" lvl="0" marL="0" rtl="0" algn="l">
              <a:spcBef>
                <a:spcPts val="1200"/>
              </a:spcBef>
              <a:spcAft>
                <a:spcPts val="0"/>
              </a:spcAft>
              <a:buNone/>
            </a:pPr>
            <a:r>
              <a:rPr lang="th">
                <a:solidFill>
                  <a:srgbClr val="000000"/>
                </a:solidFill>
              </a:rPr>
              <a:t>	2. I</a:t>
            </a:r>
            <a:r>
              <a:rPr lang="th">
                <a:solidFill>
                  <a:srgbClr val="000000"/>
                </a:solidFill>
              </a:rPr>
              <a:t>nsert vehicle and customer information </a:t>
            </a:r>
            <a:endParaRPr>
              <a:solidFill>
                <a:srgbClr val="000000"/>
              </a:solidFill>
            </a:endParaRPr>
          </a:p>
          <a:p>
            <a:pPr indent="457200" lvl="0" marL="0" rtl="0" algn="l">
              <a:spcBef>
                <a:spcPts val="1200"/>
              </a:spcBef>
              <a:spcAft>
                <a:spcPts val="0"/>
              </a:spcAft>
              <a:buNone/>
            </a:pPr>
            <a:r>
              <a:rPr lang="th">
                <a:solidFill>
                  <a:srgbClr val="000000"/>
                </a:solidFill>
              </a:rPr>
              <a:t>3. Manager want to know on how many incomplete and complete invoice. </a:t>
            </a:r>
            <a:endParaRPr>
              <a:solidFill>
                <a:srgbClr val="000000"/>
              </a:solidFill>
            </a:endParaRPr>
          </a:p>
          <a:p>
            <a:pPr indent="0" lvl="0" marL="457200" rtl="0" algn="l">
              <a:spcBef>
                <a:spcPts val="1200"/>
              </a:spcBef>
              <a:spcAft>
                <a:spcPts val="0"/>
              </a:spcAft>
              <a:buNone/>
            </a:pPr>
            <a:r>
              <a:rPr lang="th">
                <a:solidFill>
                  <a:srgbClr val="000000"/>
                </a:solidFill>
              </a:rPr>
              <a:t>4. Manager want to know the most expensive labour </a:t>
            </a:r>
            <a:endParaRPr>
              <a:solidFill>
                <a:srgbClr val="000000"/>
              </a:solidFill>
            </a:endParaRPr>
          </a:p>
          <a:p>
            <a:pPr indent="0" lvl="0" marL="457200" rtl="0" algn="l">
              <a:spcBef>
                <a:spcPts val="1200"/>
              </a:spcBef>
              <a:spcAft>
                <a:spcPts val="1200"/>
              </a:spcAft>
              <a:buNone/>
            </a:pPr>
            <a:r>
              <a:rPr lang="th">
                <a:solidFill>
                  <a:srgbClr val="000000"/>
                </a:solidFill>
              </a:rPr>
              <a:t>5. </a:t>
            </a:r>
            <a:r>
              <a:rPr lang="th">
                <a:solidFill>
                  <a:srgbClr val="000000"/>
                </a:solidFill>
              </a:rPr>
              <a:t>Manager want to know the most expensive spare price that in complete status </a:t>
            </a:r>
            <a:endParaRPr>
              <a:solidFill>
                <a:srgbClr val="000000"/>
              </a:solidFill>
            </a:endParaRPr>
          </a:p>
        </p:txBody>
      </p:sp>
      <p:sp>
        <p:nvSpPr>
          <p:cNvPr id="244" name="Google Shape;244;p39"/>
          <p:cNvSpPr txBox="1"/>
          <p:nvPr>
            <p:ph type="title"/>
          </p:nvPr>
        </p:nvSpPr>
        <p:spPr>
          <a:xfrm>
            <a:off x="8200200" y="0"/>
            <a:ext cx="94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th" sz="2600"/>
              <a:t>AOF</a:t>
            </a:r>
            <a:endParaRPr sz="2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248" name="Shape 248"/>
        <p:cNvGrpSpPr/>
        <p:nvPr/>
      </p:nvGrpSpPr>
      <p:grpSpPr>
        <a:xfrm>
          <a:off x="0" y="0"/>
          <a:ext cx="0" cy="0"/>
          <a:chOff x="0" y="0"/>
          <a:chExt cx="0" cy="0"/>
        </a:xfrm>
      </p:grpSpPr>
      <p:sp>
        <p:nvSpPr>
          <p:cNvPr id="249" name="Google Shape;249;p40"/>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th" sz="2100"/>
              <a:t>Check the the customer, old or new, using full name and insert their infor eg. visites and customer’s info .</a:t>
            </a:r>
            <a:endParaRPr sz="2100"/>
          </a:p>
        </p:txBody>
      </p:sp>
      <p:sp>
        <p:nvSpPr>
          <p:cNvPr id="250" name="Google Shape;250;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1" name="Google Shape;251;p40"/>
          <p:cNvPicPr preferRelativeResize="0"/>
          <p:nvPr/>
        </p:nvPicPr>
        <p:blipFill>
          <a:blip r:embed="rId3">
            <a:alphaModFix/>
          </a:blip>
          <a:stretch>
            <a:fillRect/>
          </a:stretch>
        </p:blipFill>
        <p:spPr>
          <a:xfrm>
            <a:off x="4797696" y="831550"/>
            <a:ext cx="4126051" cy="3670600"/>
          </a:xfrm>
          <a:prstGeom prst="rect">
            <a:avLst/>
          </a:prstGeom>
          <a:noFill/>
          <a:ln>
            <a:noFill/>
          </a:ln>
        </p:spPr>
      </p:pic>
      <p:pic>
        <p:nvPicPr>
          <p:cNvPr id="252" name="Google Shape;252;p40"/>
          <p:cNvPicPr preferRelativeResize="0"/>
          <p:nvPr/>
        </p:nvPicPr>
        <p:blipFill>
          <a:blip r:embed="rId4">
            <a:alphaModFix/>
          </a:blip>
          <a:stretch>
            <a:fillRect/>
          </a:stretch>
        </p:blipFill>
        <p:spPr>
          <a:xfrm>
            <a:off x="109175" y="2256396"/>
            <a:ext cx="9143999" cy="2768159"/>
          </a:xfrm>
          <a:prstGeom prst="rect">
            <a:avLst/>
          </a:prstGeom>
          <a:noFill/>
          <a:ln>
            <a:noFill/>
          </a:ln>
        </p:spPr>
      </p:pic>
      <p:pic>
        <p:nvPicPr>
          <p:cNvPr id="253" name="Google Shape;253;p40"/>
          <p:cNvPicPr preferRelativeResize="0"/>
          <p:nvPr/>
        </p:nvPicPr>
        <p:blipFill>
          <a:blip r:embed="rId5">
            <a:alphaModFix/>
          </a:blip>
          <a:stretch>
            <a:fillRect/>
          </a:stretch>
        </p:blipFill>
        <p:spPr>
          <a:xfrm>
            <a:off x="4121075" y="979416"/>
            <a:ext cx="4446600" cy="376252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257" name="Shape 257"/>
        <p:cNvGrpSpPr/>
        <p:nvPr/>
      </p:nvGrpSpPr>
      <p:grpSpPr>
        <a:xfrm>
          <a:off x="0" y="0"/>
          <a:ext cx="0" cy="0"/>
          <a:chOff x="0" y="0"/>
          <a:chExt cx="0" cy="0"/>
        </a:xfrm>
      </p:grpSpPr>
      <p:sp>
        <p:nvSpPr>
          <p:cNvPr id="258" name="Google Shape;258;p41"/>
          <p:cNvSpPr txBox="1"/>
          <p:nvPr>
            <p:ph type="title"/>
          </p:nvPr>
        </p:nvSpPr>
        <p:spPr>
          <a:xfrm>
            <a:off x="51875" y="38725"/>
            <a:ext cx="8875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Manager want to know on how many incomplete and complete invoice.</a:t>
            </a:r>
            <a:endParaRPr/>
          </a:p>
        </p:txBody>
      </p:sp>
      <p:pic>
        <p:nvPicPr>
          <p:cNvPr id="259" name="Google Shape;259;p41"/>
          <p:cNvPicPr preferRelativeResize="0"/>
          <p:nvPr/>
        </p:nvPicPr>
        <p:blipFill>
          <a:blip r:embed="rId3">
            <a:alphaModFix/>
          </a:blip>
          <a:stretch>
            <a:fillRect/>
          </a:stretch>
        </p:blipFill>
        <p:spPr>
          <a:xfrm>
            <a:off x="542113" y="1532550"/>
            <a:ext cx="8059773" cy="1769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93E80"/>
            </a:gs>
            <a:gs pos="41000">
              <a:srgbClr val="1E2F62"/>
            </a:gs>
            <a:gs pos="100000">
              <a:srgbClr val="131F44"/>
            </a:gs>
          </a:gsLst>
          <a:lin ang="5400012" scaled="0"/>
        </a:gradFill>
      </p:bgPr>
    </p:bg>
    <p:spTree>
      <p:nvGrpSpPr>
        <p:cNvPr id="69" name="Shape 69"/>
        <p:cNvGrpSpPr/>
        <p:nvPr/>
      </p:nvGrpSpPr>
      <p:grpSpPr>
        <a:xfrm>
          <a:off x="0" y="0"/>
          <a:ext cx="0" cy="0"/>
          <a:chOff x="0" y="0"/>
          <a:chExt cx="0" cy="0"/>
        </a:xfrm>
      </p:grpSpPr>
      <p:sp>
        <p:nvSpPr>
          <p:cNvPr id="70" name="Google Shape;70;p15"/>
          <p:cNvSpPr/>
          <p:nvPr/>
        </p:nvSpPr>
        <p:spPr>
          <a:xfrm rot="10800000">
            <a:off x="-901550" y="387875"/>
            <a:ext cx="8621100" cy="687000"/>
          </a:xfrm>
          <a:prstGeom prst="trapezoid">
            <a:avLst>
              <a:gd fmla="val 25000" name="adj"/>
            </a:avLst>
          </a:prstGeom>
          <a:solidFill>
            <a:schemeClr val="accent6"/>
          </a:solidFill>
          <a:ln>
            <a:noFill/>
          </a:ln>
          <a:effectLst>
            <a:outerShdw blurRad="57150" rotWithShape="0" algn="bl" dir="2580000" dist="57150">
              <a:srgbClr val="FFFF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solidFill>
                  <a:srgbClr val="293E80"/>
                </a:solidFill>
              </a:rPr>
              <a:t>Project description</a:t>
            </a:r>
            <a:endParaRPr>
              <a:solidFill>
                <a:srgbClr val="293E80"/>
              </a:solidFill>
            </a:endParaRPr>
          </a:p>
        </p:txBody>
      </p:sp>
      <p:sp>
        <p:nvSpPr>
          <p:cNvPr id="72" name="Google Shape;72;p15"/>
          <p:cNvSpPr txBox="1"/>
          <p:nvPr>
            <p:ph idx="1" type="body"/>
          </p:nvPr>
        </p:nvSpPr>
        <p:spPr>
          <a:xfrm>
            <a:off x="311700" y="1076275"/>
            <a:ext cx="8520600" cy="364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h" sz="1250">
                <a:solidFill>
                  <a:schemeClr val="lt1"/>
                </a:solidFill>
              </a:rPr>
              <a:t>Our goal in creating a customer relationship management system (CRM) for the BMW showroom is to digitally transform the business by concentrating on the two areas of management, and maintenance. Such as</a:t>
            </a:r>
            <a:endParaRPr sz="1250">
              <a:solidFill>
                <a:schemeClr val="lt1"/>
              </a:solidFill>
            </a:endParaRPr>
          </a:p>
          <a:p>
            <a:pPr indent="-307975" lvl="0" marL="457200" rtl="0" algn="l">
              <a:spcBef>
                <a:spcPts val="1200"/>
              </a:spcBef>
              <a:spcAft>
                <a:spcPts val="0"/>
              </a:spcAft>
              <a:buClr>
                <a:schemeClr val="lt1"/>
              </a:buClr>
              <a:buSzPts val="1250"/>
              <a:buChar char="-"/>
            </a:pPr>
            <a:r>
              <a:rPr b="1" lang="th" sz="1250">
                <a:solidFill>
                  <a:schemeClr val="lt1"/>
                </a:solidFill>
              </a:rPr>
              <a:t>Dashboard for executive </a:t>
            </a:r>
            <a:endParaRPr b="1" sz="1250">
              <a:solidFill>
                <a:schemeClr val="lt1"/>
              </a:solidFill>
            </a:endParaRPr>
          </a:p>
          <a:p>
            <a:pPr indent="-307975" lvl="1" marL="914400" rtl="0" algn="l">
              <a:spcBef>
                <a:spcPts val="0"/>
              </a:spcBef>
              <a:spcAft>
                <a:spcPts val="0"/>
              </a:spcAft>
              <a:buClr>
                <a:schemeClr val="lt1"/>
              </a:buClr>
              <a:buSzPts val="1250"/>
              <a:buChar char="-"/>
            </a:pPr>
            <a:r>
              <a:rPr lang="th" sz="1250">
                <a:solidFill>
                  <a:schemeClr val="lt1"/>
                </a:solidFill>
              </a:rPr>
              <a:t>Sale statistics</a:t>
            </a:r>
            <a:endParaRPr sz="1250">
              <a:solidFill>
                <a:schemeClr val="lt1"/>
              </a:solidFill>
            </a:endParaRPr>
          </a:p>
          <a:p>
            <a:pPr indent="-307975" lvl="1" marL="914400" rtl="0" algn="l">
              <a:spcBef>
                <a:spcPts val="0"/>
              </a:spcBef>
              <a:spcAft>
                <a:spcPts val="0"/>
              </a:spcAft>
              <a:buClr>
                <a:schemeClr val="lt1"/>
              </a:buClr>
              <a:buSzPts val="1250"/>
              <a:buChar char="-"/>
            </a:pPr>
            <a:r>
              <a:rPr lang="th" sz="1250">
                <a:solidFill>
                  <a:schemeClr val="lt1"/>
                </a:solidFill>
              </a:rPr>
              <a:t>Purchase and repair history</a:t>
            </a:r>
            <a:endParaRPr sz="1250">
              <a:solidFill>
                <a:schemeClr val="lt1"/>
              </a:solidFill>
            </a:endParaRPr>
          </a:p>
          <a:p>
            <a:pPr indent="-307975" lvl="1" marL="914400" rtl="0" algn="l">
              <a:spcBef>
                <a:spcPts val="0"/>
              </a:spcBef>
              <a:spcAft>
                <a:spcPts val="0"/>
              </a:spcAft>
              <a:buClr>
                <a:schemeClr val="lt1"/>
              </a:buClr>
              <a:buSzPts val="1250"/>
              <a:buChar char="-"/>
            </a:pPr>
            <a:r>
              <a:rPr lang="th" sz="1250">
                <a:solidFill>
                  <a:schemeClr val="lt1"/>
                </a:solidFill>
              </a:rPr>
              <a:t>Repair Performance</a:t>
            </a:r>
            <a:endParaRPr sz="1250">
              <a:solidFill>
                <a:schemeClr val="lt1"/>
              </a:solidFill>
            </a:endParaRPr>
          </a:p>
          <a:p>
            <a:pPr indent="-307975" lvl="0" marL="457200" rtl="0" algn="l">
              <a:spcBef>
                <a:spcPts val="0"/>
              </a:spcBef>
              <a:spcAft>
                <a:spcPts val="0"/>
              </a:spcAft>
              <a:buClr>
                <a:schemeClr val="lt1"/>
              </a:buClr>
              <a:buSzPts val="1250"/>
              <a:buChar char="-"/>
            </a:pPr>
            <a:r>
              <a:rPr b="1" lang="th" sz="1250">
                <a:solidFill>
                  <a:schemeClr val="lt1"/>
                </a:solidFill>
              </a:rPr>
              <a:t>Management system for maintenance team.</a:t>
            </a:r>
            <a:endParaRPr b="1" sz="1250">
              <a:solidFill>
                <a:schemeClr val="lt1"/>
              </a:solidFill>
            </a:endParaRPr>
          </a:p>
          <a:p>
            <a:pPr indent="-307975" lvl="1" marL="914400" rtl="0" algn="l">
              <a:spcBef>
                <a:spcPts val="0"/>
              </a:spcBef>
              <a:spcAft>
                <a:spcPts val="0"/>
              </a:spcAft>
              <a:buClr>
                <a:schemeClr val="lt1"/>
              </a:buClr>
              <a:buSzPts val="1250"/>
              <a:buChar char="-"/>
            </a:pPr>
            <a:r>
              <a:rPr lang="th" sz="1250">
                <a:solidFill>
                  <a:schemeClr val="lt1"/>
                </a:solidFill>
              </a:rPr>
              <a:t>Accident History </a:t>
            </a:r>
            <a:endParaRPr sz="1250">
              <a:solidFill>
                <a:schemeClr val="lt1"/>
              </a:solidFill>
            </a:endParaRPr>
          </a:p>
          <a:p>
            <a:pPr indent="-307975" lvl="1" marL="914400" rtl="0" algn="l">
              <a:spcBef>
                <a:spcPts val="0"/>
              </a:spcBef>
              <a:spcAft>
                <a:spcPts val="0"/>
              </a:spcAft>
              <a:buClr>
                <a:schemeClr val="lt1"/>
              </a:buClr>
              <a:buSzPts val="1250"/>
              <a:buChar char="-"/>
            </a:pPr>
            <a:r>
              <a:rPr lang="th" sz="1250">
                <a:solidFill>
                  <a:schemeClr val="lt1"/>
                </a:solidFill>
              </a:rPr>
              <a:t>Repair History</a:t>
            </a:r>
            <a:endParaRPr sz="1250">
              <a:solidFill>
                <a:schemeClr val="lt1"/>
              </a:solidFill>
            </a:endParaRPr>
          </a:p>
          <a:p>
            <a:pPr indent="-307975" lvl="1" marL="914400" rtl="0" algn="l">
              <a:spcBef>
                <a:spcPts val="0"/>
              </a:spcBef>
              <a:spcAft>
                <a:spcPts val="0"/>
              </a:spcAft>
              <a:buClr>
                <a:schemeClr val="lt1"/>
              </a:buClr>
              <a:buSzPts val="1250"/>
              <a:buChar char="-"/>
            </a:pPr>
            <a:r>
              <a:rPr lang="th" sz="1250">
                <a:solidFill>
                  <a:schemeClr val="lt1"/>
                </a:solidFill>
              </a:rPr>
              <a:t>Spair parts inventory</a:t>
            </a:r>
            <a:endParaRPr sz="1250">
              <a:solidFill>
                <a:schemeClr val="lt1"/>
              </a:solidFill>
            </a:endParaRPr>
          </a:p>
          <a:p>
            <a:pPr indent="-307975" lvl="1" marL="914400" rtl="0" algn="l">
              <a:spcBef>
                <a:spcPts val="0"/>
              </a:spcBef>
              <a:spcAft>
                <a:spcPts val="0"/>
              </a:spcAft>
              <a:buClr>
                <a:schemeClr val="lt1"/>
              </a:buClr>
              <a:buSzPts val="1250"/>
              <a:buChar char="-"/>
            </a:pPr>
            <a:r>
              <a:rPr lang="th" sz="1250">
                <a:solidFill>
                  <a:schemeClr val="lt1"/>
                </a:solidFill>
              </a:rPr>
              <a:t>Mechanic Team</a:t>
            </a:r>
            <a:endParaRPr sz="1250">
              <a:solidFill>
                <a:schemeClr val="lt1"/>
              </a:solidFill>
            </a:endParaRPr>
          </a:p>
          <a:p>
            <a:pPr indent="-307975" lvl="1" marL="914400" rtl="0" algn="l">
              <a:spcBef>
                <a:spcPts val="0"/>
              </a:spcBef>
              <a:spcAft>
                <a:spcPts val="0"/>
              </a:spcAft>
              <a:buClr>
                <a:schemeClr val="lt1"/>
              </a:buClr>
              <a:buSzPts val="1250"/>
              <a:buChar char="-"/>
            </a:pPr>
            <a:r>
              <a:rPr lang="th" sz="1250">
                <a:solidFill>
                  <a:schemeClr val="lt1"/>
                </a:solidFill>
              </a:rPr>
              <a:t>Customer History </a:t>
            </a:r>
            <a:endParaRPr sz="1250">
              <a:solidFill>
                <a:schemeClr val="lt1"/>
              </a:solidFill>
            </a:endParaRPr>
          </a:p>
          <a:p>
            <a:pPr indent="-307975" lvl="1" marL="914400" rtl="0" algn="l">
              <a:spcBef>
                <a:spcPts val="0"/>
              </a:spcBef>
              <a:spcAft>
                <a:spcPts val="0"/>
              </a:spcAft>
              <a:buClr>
                <a:schemeClr val="lt1"/>
              </a:buClr>
              <a:buSzPts val="1250"/>
              <a:buChar char="-"/>
            </a:pPr>
            <a:r>
              <a:rPr lang="th" sz="1250">
                <a:solidFill>
                  <a:schemeClr val="lt1"/>
                </a:solidFill>
              </a:rPr>
              <a:t>Purchase Order Transaction</a:t>
            </a:r>
            <a:endParaRPr sz="1250">
              <a:solidFill>
                <a:schemeClr val="lt1"/>
              </a:solidFill>
            </a:endParaRPr>
          </a:p>
          <a:p>
            <a:pPr indent="-307975" lvl="1" marL="914400" rtl="0" algn="l">
              <a:spcBef>
                <a:spcPts val="0"/>
              </a:spcBef>
              <a:spcAft>
                <a:spcPts val="0"/>
              </a:spcAft>
              <a:buClr>
                <a:schemeClr val="lt1"/>
              </a:buClr>
              <a:buSzPts val="1250"/>
              <a:buChar char="-"/>
            </a:pPr>
            <a:r>
              <a:rPr lang="th" sz="1250">
                <a:solidFill>
                  <a:schemeClr val="lt1"/>
                </a:solidFill>
              </a:rPr>
              <a:t>Vehicle History</a:t>
            </a:r>
            <a:endParaRPr sz="1250">
              <a:solidFill>
                <a:schemeClr val="lt1"/>
              </a:solidFill>
            </a:endParaRPr>
          </a:p>
          <a:p>
            <a:pPr indent="-307975" lvl="1" marL="914400" rtl="0" algn="l">
              <a:spcBef>
                <a:spcPts val="0"/>
              </a:spcBef>
              <a:spcAft>
                <a:spcPts val="0"/>
              </a:spcAft>
              <a:buClr>
                <a:schemeClr val="lt1"/>
              </a:buClr>
              <a:buSzPts val="1250"/>
              <a:buChar char="-"/>
            </a:pPr>
            <a:r>
              <a:rPr lang="th" sz="1250">
                <a:solidFill>
                  <a:schemeClr val="lt1"/>
                </a:solidFill>
              </a:rPr>
              <a:t>Warranty tracking</a:t>
            </a:r>
            <a:endParaRPr sz="1250">
              <a:solidFill>
                <a:schemeClr val="lt1"/>
              </a:solidFill>
            </a:endParaRPr>
          </a:p>
          <a:p>
            <a:pPr indent="0" lvl="0" marL="0" rtl="0" algn="l">
              <a:spcBef>
                <a:spcPts val="1200"/>
              </a:spcBef>
              <a:spcAft>
                <a:spcPts val="0"/>
              </a:spcAft>
              <a:buNone/>
            </a:pPr>
            <a:r>
              <a:t/>
            </a:r>
            <a:endParaRPr sz="1250">
              <a:solidFill>
                <a:schemeClr val="lt1"/>
              </a:solidFill>
            </a:endParaRPr>
          </a:p>
          <a:p>
            <a:pPr indent="0" lvl="0" marL="0" rtl="0" algn="l">
              <a:spcBef>
                <a:spcPts val="1200"/>
              </a:spcBef>
              <a:spcAft>
                <a:spcPts val="1200"/>
              </a:spcAft>
              <a:buNone/>
            </a:pPr>
            <a:r>
              <a:t/>
            </a:r>
            <a:endParaRPr sz="1250">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263" name="Shape 263"/>
        <p:cNvGrpSpPr/>
        <p:nvPr/>
      </p:nvGrpSpPr>
      <p:grpSpPr>
        <a:xfrm>
          <a:off x="0" y="0"/>
          <a:ext cx="0" cy="0"/>
          <a:chOff x="0" y="0"/>
          <a:chExt cx="0" cy="0"/>
        </a:xfrm>
      </p:grpSpPr>
      <p:sp>
        <p:nvSpPr>
          <p:cNvPr id="264" name="Google Shape;264;p42"/>
          <p:cNvSpPr txBox="1"/>
          <p:nvPr>
            <p:ph type="title"/>
          </p:nvPr>
        </p:nvSpPr>
        <p:spPr>
          <a:xfrm>
            <a:off x="-41425" y="0"/>
            <a:ext cx="9299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Manager want to know the most expensive labour</a:t>
            </a:r>
            <a:endParaRPr/>
          </a:p>
        </p:txBody>
      </p:sp>
      <p:sp>
        <p:nvSpPr>
          <p:cNvPr id="265" name="Google Shape;265;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6" name="Google Shape;266;p42"/>
          <p:cNvPicPr preferRelativeResize="0"/>
          <p:nvPr/>
        </p:nvPicPr>
        <p:blipFill>
          <a:blip r:embed="rId3">
            <a:alphaModFix/>
          </a:blip>
          <a:stretch>
            <a:fillRect/>
          </a:stretch>
        </p:blipFill>
        <p:spPr>
          <a:xfrm>
            <a:off x="5552752" y="517650"/>
            <a:ext cx="3014700" cy="528350"/>
          </a:xfrm>
          <a:prstGeom prst="rect">
            <a:avLst/>
          </a:prstGeom>
          <a:noFill/>
          <a:ln>
            <a:noFill/>
          </a:ln>
        </p:spPr>
      </p:pic>
      <p:pic>
        <p:nvPicPr>
          <p:cNvPr id="267" name="Google Shape;267;p42"/>
          <p:cNvPicPr preferRelativeResize="0"/>
          <p:nvPr/>
        </p:nvPicPr>
        <p:blipFill>
          <a:blip r:embed="rId4">
            <a:alphaModFix/>
          </a:blip>
          <a:stretch>
            <a:fillRect/>
          </a:stretch>
        </p:blipFill>
        <p:spPr>
          <a:xfrm>
            <a:off x="45025" y="950900"/>
            <a:ext cx="4526974" cy="4131125"/>
          </a:xfrm>
          <a:prstGeom prst="rect">
            <a:avLst/>
          </a:prstGeom>
          <a:noFill/>
          <a:ln>
            <a:noFill/>
          </a:ln>
        </p:spPr>
      </p:pic>
      <p:pic>
        <p:nvPicPr>
          <p:cNvPr id="268" name="Google Shape;268;p42"/>
          <p:cNvPicPr preferRelativeResize="0"/>
          <p:nvPr/>
        </p:nvPicPr>
        <p:blipFill>
          <a:blip r:embed="rId5">
            <a:alphaModFix/>
          </a:blip>
          <a:stretch>
            <a:fillRect/>
          </a:stretch>
        </p:blipFill>
        <p:spPr>
          <a:xfrm>
            <a:off x="3630700" y="1116325"/>
            <a:ext cx="5269000" cy="13811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272" name="Shape 272"/>
        <p:cNvGrpSpPr/>
        <p:nvPr/>
      </p:nvGrpSpPr>
      <p:grpSpPr>
        <a:xfrm>
          <a:off x="0" y="0"/>
          <a:ext cx="0" cy="0"/>
          <a:chOff x="0" y="0"/>
          <a:chExt cx="0" cy="0"/>
        </a:xfrm>
      </p:grpSpPr>
      <p:sp>
        <p:nvSpPr>
          <p:cNvPr id="273" name="Google Shape;273;p43"/>
          <p:cNvSpPr txBox="1"/>
          <p:nvPr>
            <p:ph type="title"/>
          </p:nvPr>
        </p:nvSpPr>
        <p:spPr>
          <a:xfrm>
            <a:off x="147450" y="151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Manager want to know the most expensive spare price that in complete status</a:t>
            </a:r>
            <a:endParaRPr/>
          </a:p>
        </p:txBody>
      </p:sp>
      <p:sp>
        <p:nvSpPr>
          <p:cNvPr id="274" name="Google Shape;274;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5" name="Google Shape;275;p43"/>
          <p:cNvPicPr preferRelativeResize="0"/>
          <p:nvPr/>
        </p:nvPicPr>
        <p:blipFill>
          <a:blip r:embed="rId3">
            <a:alphaModFix/>
          </a:blip>
          <a:stretch>
            <a:fillRect/>
          </a:stretch>
        </p:blipFill>
        <p:spPr>
          <a:xfrm>
            <a:off x="8" y="1100600"/>
            <a:ext cx="4369492" cy="4094751"/>
          </a:xfrm>
          <a:prstGeom prst="rect">
            <a:avLst/>
          </a:prstGeom>
          <a:noFill/>
          <a:ln>
            <a:noFill/>
          </a:ln>
        </p:spPr>
      </p:pic>
      <p:pic>
        <p:nvPicPr>
          <p:cNvPr id="276" name="Google Shape;276;p43"/>
          <p:cNvPicPr preferRelativeResize="0"/>
          <p:nvPr/>
        </p:nvPicPr>
        <p:blipFill>
          <a:blip r:embed="rId4">
            <a:alphaModFix/>
          </a:blip>
          <a:stretch>
            <a:fillRect/>
          </a:stretch>
        </p:blipFill>
        <p:spPr>
          <a:xfrm>
            <a:off x="3034226" y="1152475"/>
            <a:ext cx="3834350" cy="501875"/>
          </a:xfrm>
          <a:prstGeom prst="rect">
            <a:avLst/>
          </a:prstGeom>
          <a:noFill/>
          <a:ln>
            <a:noFill/>
          </a:ln>
        </p:spPr>
      </p:pic>
      <p:pic>
        <p:nvPicPr>
          <p:cNvPr id="277" name="Google Shape;277;p43"/>
          <p:cNvPicPr preferRelativeResize="0"/>
          <p:nvPr/>
        </p:nvPicPr>
        <p:blipFill>
          <a:blip r:embed="rId5">
            <a:alphaModFix/>
          </a:blip>
          <a:stretch>
            <a:fillRect/>
          </a:stretch>
        </p:blipFill>
        <p:spPr>
          <a:xfrm>
            <a:off x="2952700" y="2178100"/>
            <a:ext cx="6063550" cy="11144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281" name="Shape 281"/>
        <p:cNvGrpSpPr/>
        <p:nvPr/>
      </p:nvGrpSpPr>
      <p:grpSpPr>
        <a:xfrm>
          <a:off x="0" y="0"/>
          <a:ext cx="0" cy="0"/>
          <a:chOff x="0" y="0"/>
          <a:chExt cx="0" cy="0"/>
        </a:xfrm>
      </p:grpSpPr>
      <p:sp>
        <p:nvSpPr>
          <p:cNvPr id="282" name="Google Shape;282;p44"/>
          <p:cNvSpPr txBox="1"/>
          <p:nvPr>
            <p:ph type="title"/>
          </p:nvPr>
        </p:nvSpPr>
        <p:spPr>
          <a:xfrm>
            <a:off x="458675" y="4525250"/>
            <a:ext cx="85206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th">
                <a:solidFill>
                  <a:srgbClr val="131F44"/>
                </a:solidFill>
              </a:rPr>
              <a:t>Anh</a:t>
            </a:r>
            <a:endParaRPr>
              <a:solidFill>
                <a:srgbClr val="131F44"/>
              </a:solidFill>
            </a:endParaRPr>
          </a:p>
        </p:txBody>
      </p:sp>
      <p:sp>
        <p:nvSpPr>
          <p:cNvPr id="283" name="Google Shape;283;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13716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84" name="Google Shape;284;p44"/>
          <p:cNvPicPr preferRelativeResize="0"/>
          <p:nvPr/>
        </p:nvPicPr>
        <p:blipFill rotWithShape="1">
          <a:blip r:embed="rId3">
            <a:alphaModFix/>
          </a:blip>
          <a:srcRect b="0" l="0" r="31870" t="0"/>
          <a:stretch/>
        </p:blipFill>
        <p:spPr>
          <a:xfrm>
            <a:off x="399075" y="1569575"/>
            <a:ext cx="3733001" cy="2314575"/>
          </a:xfrm>
          <a:prstGeom prst="rect">
            <a:avLst/>
          </a:prstGeom>
          <a:noFill/>
          <a:ln>
            <a:noFill/>
          </a:ln>
          <a:effectLst>
            <a:outerShdw blurRad="57150" rotWithShape="0" algn="bl" dir="5400000" dist="19050">
              <a:srgbClr val="000000">
                <a:alpha val="50000"/>
              </a:srgbClr>
            </a:outerShdw>
          </a:effectLst>
        </p:spPr>
      </p:pic>
      <p:pic>
        <p:nvPicPr>
          <p:cNvPr id="285" name="Google Shape;285;p44"/>
          <p:cNvPicPr preferRelativeResize="0"/>
          <p:nvPr/>
        </p:nvPicPr>
        <p:blipFill rotWithShape="1">
          <a:blip r:embed="rId4">
            <a:alphaModFix/>
          </a:blip>
          <a:srcRect b="0" l="0" r="36616" t="0"/>
          <a:stretch/>
        </p:blipFill>
        <p:spPr>
          <a:xfrm>
            <a:off x="4731300" y="1532700"/>
            <a:ext cx="4011325" cy="1579000"/>
          </a:xfrm>
          <a:prstGeom prst="rect">
            <a:avLst/>
          </a:prstGeom>
          <a:noFill/>
          <a:ln>
            <a:noFill/>
          </a:ln>
          <a:effectLst>
            <a:outerShdw blurRad="57150" rotWithShape="0" algn="bl" dir="5400000" dist="19050">
              <a:srgbClr val="000000">
                <a:alpha val="50000"/>
              </a:srgbClr>
            </a:outerShdw>
          </a:effectLst>
        </p:spPr>
      </p:pic>
      <p:sp>
        <p:nvSpPr>
          <p:cNvPr id="286" name="Google Shape;286;p44"/>
          <p:cNvSpPr txBox="1"/>
          <p:nvPr>
            <p:ph idx="1" type="body"/>
          </p:nvPr>
        </p:nvSpPr>
        <p:spPr>
          <a:xfrm>
            <a:off x="138825" y="129675"/>
            <a:ext cx="8497200" cy="572700"/>
          </a:xfrm>
          <a:prstGeom prst="rect">
            <a:avLst/>
          </a:prstGeom>
        </p:spPr>
        <p:txBody>
          <a:bodyPr anchorCtr="0" anchor="t" bIns="91425" lIns="91425" spcFirstLastPara="1" rIns="91425" wrap="square" tIns="91425">
            <a:noAutofit/>
          </a:bodyPr>
          <a:lstStyle/>
          <a:p>
            <a:pPr indent="-336550" lvl="0" marL="457200" rtl="0" algn="l">
              <a:lnSpc>
                <a:spcPct val="105000"/>
              </a:lnSpc>
              <a:spcBef>
                <a:spcPts val="0"/>
              </a:spcBef>
              <a:spcAft>
                <a:spcPts val="0"/>
              </a:spcAft>
              <a:buClr>
                <a:srgbClr val="131F44"/>
              </a:buClr>
              <a:buSzPts val="1700"/>
              <a:buAutoNum type="arabicPeriod"/>
            </a:pPr>
            <a:r>
              <a:rPr b="1" lang="th" sz="1700">
                <a:solidFill>
                  <a:srgbClr val="131F44"/>
                </a:solidFill>
              </a:rPr>
              <a:t>The HR manager of the company would like to add the details of a new employee.</a:t>
            </a:r>
            <a:endParaRPr b="1" sz="1700">
              <a:solidFill>
                <a:srgbClr val="131F44"/>
              </a:solidFill>
            </a:endParaRPr>
          </a:p>
        </p:txBody>
      </p:sp>
      <p:sp>
        <p:nvSpPr>
          <p:cNvPr id="287" name="Google Shape;287;p44"/>
          <p:cNvSpPr txBox="1"/>
          <p:nvPr/>
        </p:nvSpPr>
        <p:spPr>
          <a:xfrm>
            <a:off x="217075" y="1040100"/>
            <a:ext cx="40101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h" sz="1800">
                <a:latin typeface="Comfortaa SemiBold"/>
                <a:ea typeface="Comfortaa SemiBold"/>
                <a:cs typeface="Comfortaa SemiBold"/>
                <a:sym typeface="Comfortaa SemiBold"/>
              </a:rPr>
              <a:t>Query:</a:t>
            </a:r>
            <a:endParaRPr sz="1800">
              <a:latin typeface="Comfortaa SemiBold"/>
              <a:ea typeface="Comfortaa SemiBold"/>
              <a:cs typeface="Comfortaa SemiBold"/>
              <a:sym typeface="Comfortaa SemiBold"/>
            </a:endParaRPr>
          </a:p>
          <a:p>
            <a:pPr indent="0" lvl="0" marL="0" rtl="0" algn="l">
              <a:spcBef>
                <a:spcPts val="1200"/>
              </a:spcBef>
              <a:spcAft>
                <a:spcPts val="0"/>
              </a:spcAft>
              <a:buNone/>
            </a:pPr>
            <a:r>
              <a:t/>
            </a:r>
            <a:endParaRPr sz="1600">
              <a:latin typeface="Comfortaa SemiBold"/>
              <a:ea typeface="Comfortaa SemiBold"/>
              <a:cs typeface="Comfortaa SemiBold"/>
              <a:sym typeface="Comfortaa SemiBold"/>
            </a:endParaRPr>
          </a:p>
        </p:txBody>
      </p:sp>
      <p:sp>
        <p:nvSpPr>
          <p:cNvPr id="288" name="Google Shape;288;p44"/>
          <p:cNvSpPr txBox="1"/>
          <p:nvPr/>
        </p:nvSpPr>
        <p:spPr>
          <a:xfrm>
            <a:off x="4731300" y="104010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th" sz="2000">
                <a:latin typeface="Proxima Nova"/>
                <a:ea typeface="Proxima Nova"/>
                <a:cs typeface="Proxima Nova"/>
                <a:sym typeface="Proxima Nova"/>
              </a:rPr>
              <a:t>Result:</a:t>
            </a: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292" name="Shape 292"/>
        <p:cNvGrpSpPr/>
        <p:nvPr/>
      </p:nvGrpSpPr>
      <p:grpSpPr>
        <a:xfrm>
          <a:off x="0" y="0"/>
          <a:ext cx="0" cy="0"/>
          <a:chOff x="0" y="0"/>
          <a:chExt cx="0" cy="0"/>
        </a:xfrm>
      </p:grpSpPr>
      <p:pic>
        <p:nvPicPr>
          <p:cNvPr id="293" name="Google Shape;293;p45"/>
          <p:cNvPicPr preferRelativeResize="0"/>
          <p:nvPr/>
        </p:nvPicPr>
        <p:blipFill rotWithShape="1">
          <a:blip r:embed="rId3">
            <a:alphaModFix/>
          </a:blip>
          <a:srcRect b="0" l="0" r="1068" t="0"/>
          <a:stretch/>
        </p:blipFill>
        <p:spPr>
          <a:xfrm>
            <a:off x="460300" y="1276125"/>
            <a:ext cx="7705750" cy="3616525"/>
          </a:xfrm>
          <a:prstGeom prst="rect">
            <a:avLst/>
          </a:prstGeom>
          <a:noFill/>
          <a:ln>
            <a:noFill/>
          </a:ln>
        </p:spPr>
      </p:pic>
      <p:sp>
        <p:nvSpPr>
          <p:cNvPr id="294" name="Google Shape;294;p45"/>
          <p:cNvSpPr txBox="1"/>
          <p:nvPr>
            <p:ph idx="1" type="body"/>
          </p:nvPr>
        </p:nvSpPr>
        <p:spPr>
          <a:xfrm>
            <a:off x="147475" y="34600"/>
            <a:ext cx="8497200" cy="5727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1200"/>
              </a:spcAft>
              <a:buNone/>
            </a:pPr>
            <a:r>
              <a:rPr b="1" lang="th" sz="1700">
                <a:solidFill>
                  <a:srgbClr val="131F44"/>
                </a:solidFill>
              </a:rPr>
              <a:t>2. Assuming the country suffers from high inflation, the basic salary of the society is 13000 baht, so the manager wants to find people whose salary is below 13000 to raise them above the basic salary.</a:t>
            </a:r>
            <a:endParaRPr b="1" sz="1700">
              <a:solidFill>
                <a:srgbClr val="131F44"/>
              </a:solidFill>
            </a:endParaRPr>
          </a:p>
        </p:txBody>
      </p:sp>
      <p:sp>
        <p:nvSpPr>
          <p:cNvPr id="295" name="Google Shape;295;p45"/>
          <p:cNvSpPr txBox="1"/>
          <p:nvPr/>
        </p:nvSpPr>
        <p:spPr>
          <a:xfrm>
            <a:off x="250075" y="8683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th" sz="2000">
                <a:latin typeface="Proxima Nova"/>
                <a:ea typeface="Proxima Nova"/>
                <a:cs typeface="Proxima Nova"/>
                <a:sym typeface="Proxima Nova"/>
              </a:rPr>
              <a:t>Query and Result</a:t>
            </a:r>
            <a:endParaRPr sz="1800"/>
          </a:p>
        </p:txBody>
      </p:sp>
      <p:pic>
        <p:nvPicPr>
          <p:cNvPr id="296" name="Google Shape;296;p45"/>
          <p:cNvPicPr preferRelativeResize="0"/>
          <p:nvPr/>
        </p:nvPicPr>
        <p:blipFill>
          <a:blip r:embed="rId4">
            <a:alphaModFix/>
          </a:blip>
          <a:stretch>
            <a:fillRect/>
          </a:stretch>
        </p:blipFill>
        <p:spPr>
          <a:xfrm>
            <a:off x="5290038" y="1724175"/>
            <a:ext cx="3648075" cy="1866900"/>
          </a:xfrm>
          <a:prstGeom prst="rect">
            <a:avLst/>
          </a:prstGeom>
          <a:noFill/>
          <a:ln>
            <a:noFill/>
          </a:ln>
        </p:spPr>
      </p:pic>
      <p:pic>
        <p:nvPicPr>
          <p:cNvPr id="297" name="Google Shape;297;p45"/>
          <p:cNvPicPr preferRelativeResize="0"/>
          <p:nvPr/>
        </p:nvPicPr>
        <p:blipFill>
          <a:blip r:embed="rId5">
            <a:alphaModFix/>
          </a:blip>
          <a:stretch>
            <a:fillRect/>
          </a:stretch>
        </p:blipFill>
        <p:spPr>
          <a:xfrm>
            <a:off x="5323650" y="3591075"/>
            <a:ext cx="3580875" cy="13428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301" name="Shape 301"/>
        <p:cNvGrpSpPr/>
        <p:nvPr/>
      </p:nvGrpSpPr>
      <p:grpSpPr>
        <a:xfrm>
          <a:off x="0" y="0"/>
          <a:ext cx="0" cy="0"/>
          <a:chOff x="0" y="0"/>
          <a:chExt cx="0" cy="0"/>
        </a:xfrm>
      </p:grpSpPr>
      <p:pic>
        <p:nvPicPr>
          <p:cNvPr id="302" name="Google Shape;302;p46"/>
          <p:cNvPicPr preferRelativeResize="0"/>
          <p:nvPr/>
        </p:nvPicPr>
        <p:blipFill rotWithShape="1">
          <a:blip r:embed="rId3">
            <a:alphaModFix/>
          </a:blip>
          <a:srcRect b="0" l="0" r="29617" t="0"/>
          <a:stretch/>
        </p:blipFill>
        <p:spPr>
          <a:xfrm>
            <a:off x="487900" y="1264425"/>
            <a:ext cx="3566400" cy="3663175"/>
          </a:xfrm>
          <a:prstGeom prst="rect">
            <a:avLst/>
          </a:prstGeom>
          <a:noFill/>
          <a:ln>
            <a:noFill/>
          </a:ln>
          <a:effectLst>
            <a:outerShdw blurRad="57150" rotWithShape="0" algn="bl" dir="5400000" dist="19050">
              <a:srgbClr val="000000">
                <a:alpha val="50000"/>
              </a:srgbClr>
            </a:outerShdw>
          </a:effectLst>
        </p:spPr>
      </p:pic>
      <p:pic>
        <p:nvPicPr>
          <p:cNvPr id="303" name="Google Shape;303;p46"/>
          <p:cNvPicPr preferRelativeResize="0"/>
          <p:nvPr/>
        </p:nvPicPr>
        <p:blipFill rotWithShape="1">
          <a:blip r:embed="rId4">
            <a:alphaModFix/>
          </a:blip>
          <a:srcRect b="0" l="0" r="36106" t="0"/>
          <a:stretch/>
        </p:blipFill>
        <p:spPr>
          <a:xfrm>
            <a:off x="4516000" y="2393725"/>
            <a:ext cx="4137300" cy="689225"/>
          </a:xfrm>
          <a:prstGeom prst="rect">
            <a:avLst/>
          </a:prstGeom>
          <a:noFill/>
          <a:ln>
            <a:noFill/>
          </a:ln>
          <a:effectLst>
            <a:outerShdw blurRad="57150" rotWithShape="0" algn="bl" dir="5400000" dist="19050">
              <a:srgbClr val="000000">
                <a:alpha val="50000"/>
              </a:srgbClr>
            </a:outerShdw>
          </a:effectLst>
        </p:spPr>
      </p:pic>
      <p:sp>
        <p:nvSpPr>
          <p:cNvPr id="304" name="Google Shape;304;p46"/>
          <p:cNvSpPr txBox="1"/>
          <p:nvPr>
            <p:ph idx="1" type="body"/>
          </p:nvPr>
        </p:nvSpPr>
        <p:spPr>
          <a:xfrm>
            <a:off x="156100" y="0"/>
            <a:ext cx="8497200" cy="8619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1200"/>
              </a:spcAft>
              <a:buNone/>
            </a:pPr>
            <a:r>
              <a:rPr b="1" lang="th" sz="1500">
                <a:solidFill>
                  <a:srgbClr val="131F44"/>
                </a:solidFill>
              </a:rPr>
              <a:t>3. The procurement team would like to know what  is the most common services availed by the customers. This information will help them know what equipment and materials to buy for the next fiscal year.</a:t>
            </a:r>
            <a:endParaRPr b="1" sz="1500">
              <a:solidFill>
                <a:srgbClr val="131F44"/>
              </a:solidFill>
            </a:endParaRPr>
          </a:p>
        </p:txBody>
      </p:sp>
      <p:sp>
        <p:nvSpPr>
          <p:cNvPr id="305" name="Google Shape;305;p46"/>
          <p:cNvSpPr txBox="1"/>
          <p:nvPr/>
        </p:nvSpPr>
        <p:spPr>
          <a:xfrm>
            <a:off x="320800" y="855450"/>
            <a:ext cx="10365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h" sz="1800">
                <a:latin typeface="Comfortaa SemiBold"/>
                <a:ea typeface="Comfortaa SemiBold"/>
                <a:cs typeface="Comfortaa SemiBold"/>
                <a:sym typeface="Comfortaa SemiBold"/>
              </a:rPr>
              <a:t>Query:</a:t>
            </a:r>
            <a:endParaRPr sz="1800">
              <a:latin typeface="Comfortaa SemiBold"/>
              <a:ea typeface="Comfortaa SemiBold"/>
              <a:cs typeface="Comfortaa SemiBold"/>
              <a:sym typeface="Comfortaa SemiBold"/>
            </a:endParaRPr>
          </a:p>
          <a:p>
            <a:pPr indent="0" lvl="0" marL="0" rtl="0" algn="l">
              <a:spcBef>
                <a:spcPts val="1200"/>
              </a:spcBef>
              <a:spcAft>
                <a:spcPts val="0"/>
              </a:spcAft>
              <a:buNone/>
            </a:pPr>
            <a:r>
              <a:t/>
            </a:r>
            <a:endParaRPr sz="1600">
              <a:latin typeface="Comfortaa SemiBold"/>
              <a:ea typeface="Comfortaa SemiBold"/>
              <a:cs typeface="Comfortaa SemiBold"/>
              <a:sym typeface="Comfortaa SemiBold"/>
            </a:endParaRPr>
          </a:p>
        </p:txBody>
      </p:sp>
      <p:sp>
        <p:nvSpPr>
          <p:cNvPr id="306" name="Google Shape;306;p46"/>
          <p:cNvSpPr txBox="1"/>
          <p:nvPr/>
        </p:nvSpPr>
        <p:spPr>
          <a:xfrm>
            <a:off x="4636175" y="8554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th" sz="2000">
                <a:latin typeface="Proxima Nova"/>
                <a:ea typeface="Proxima Nova"/>
                <a:cs typeface="Proxima Nova"/>
                <a:sym typeface="Proxima Nova"/>
              </a:rPr>
              <a:t>Result:</a:t>
            </a:r>
            <a:endParaRPr sz="1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310" name="Shape 310"/>
        <p:cNvGrpSpPr/>
        <p:nvPr/>
      </p:nvGrpSpPr>
      <p:grpSpPr>
        <a:xfrm>
          <a:off x="0" y="0"/>
          <a:ext cx="0" cy="0"/>
          <a:chOff x="0" y="0"/>
          <a:chExt cx="0" cy="0"/>
        </a:xfrm>
      </p:grpSpPr>
      <p:pic>
        <p:nvPicPr>
          <p:cNvPr id="311" name="Google Shape;311;p47"/>
          <p:cNvPicPr preferRelativeResize="0"/>
          <p:nvPr/>
        </p:nvPicPr>
        <p:blipFill>
          <a:blip r:embed="rId3">
            <a:alphaModFix/>
          </a:blip>
          <a:stretch>
            <a:fillRect/>
          </a:stretch>
        </p:blipFill>
        <p:spPr>
          <a:xfrm>
            <a:off x="406981" y="1260198"/>
            <a:ext cx="3830020" cy="1826925"/>
          </a:xfrm>
          <a:prstGeom prst="rect">
            <a:avLst/>
          </a:prstGeom>
          <a:noFill/>
          <a:ln>
            <a:noFill/>
          </a:ln>
          <a:effectLst>
            <a:outerShdw blurRad="57150" rotWithShape="0" algn="bl" dir="5400000" dist="19050">
              <a:srgbClr val="000000">
                <a:alpha val="50000"/>
              </a:srgbClr>
            </a:outerShdw>
          </a:effectLst>
        </p:spPr>
      </p:pic>
      <p:pic>
        <p:nvPicPr>
          <p:cNvPr id="312" name="Google Shape;312;p47"/>
          <p:cNvPicPr preferRelativeResize="0"/>
          <p:nvPr/>
        </p:nvPicPr>
        <p:blipFill>
          <a:blip r:embed="rId4">
            <a:alphaModFix/>
          </a:blip>
          <a:stretch>
            <a:fillRect/>
          </a:stretch>
        </p:blipFill>
        <p:spPr>
          <a:xfrm>
            <a:off x="896100" y="3195448"/>
            <a:ext cx="7017201" cy="1693825"/>
          </a:xfrm>
          <a:prstGeom prst="rect">
            <a:avLst/>
          </a:prstGeom>
          <a:noFill/>
          <a:ln>
            <a:noFill/>
          </a:ln>
          <a:effectLst>
            <a:outerShdw blurRad="57150" rotWithShape="0" algn="bl" dir="5400000" dist="19050">
              <a:srgbClr val="000000">
                <a:alpha val="50000"/>
              </a:srgbClr>
            </a:outerShdw>
          </a:effectLst>
        </p:spPr>
      </p:pic>
      <p:pic>
        <p:nvPicPr>
          <p:cNvPr id="313" name="Google Shape;313;p47"/>
          <p:cNvPicPr preferRelativeResize="0"/>
          <p:nvPr/>
        </p:nvPicPr>
        <p:blipFill>
          <a:blip r:embed="rId5">
            <a:alphaModFix/>
          </a:blip>
          <a:stretch>
            <a:fillRect/>
          </a:stretch>
        </p:blipFill>
        <p:spPr>
          <a:xfrm>
            <a:off x="4728306" y="1260200"/>
            <a:ext cx="4008712" cy="1787950"/>
          </a:xfrm>
          <a:prstGeom prst="rect">
            <a:avLst/>
          </a:prstGeom>
          <a:noFill/>
          <a:ln>
            <a:noFill/>
          </a:ln>
          <a:effectLst>
            <a:outerShdw blurRad="57150" rotWithShape="0" algn="bl" dir="5400000" dist="19050">
              <a:srgbClr val="000000">
                <a:alpha val="50000"/>
              </a:srgbClr>
            </a:outerShdw>
          </a:effectLst>
        </p:spPr>
      </p:pic>
      <p:sp>
        <p:nvSpPr>
          <p:cNvPr id="314" name="Google Shape;314;p47"/>
          <p:cNvSpPr txBox="1"/>
          <p:nvPr>
            <p:ph idx="1" type="body"/>
          </p:nvPr>
        </p:nvSpPr>
        <p:spPr>
          <a:xfrm>
            <a:off x="156100" y="0"/>
            <a:ext cx="8497200" cy="5727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1200"/>
              </a:spcAft>
              <a:buNone/>
            </a:pPr>
            <a:r>
              <a:rPr b="1" lang="th" sz="1500">
                <a:solidFill>
                  <a:srgbClr val="131F44"/>
                </a:solidFill>
              </a:rPr>
              <a:t>4. On the company’s anniversary, the marketing team would like to give discounts to their items to show their thanks to all their customers. The team would like to find the different vehice part of prices of their existing equipment</a:t>
            </a:r>
            <a:endParaRPr b="1" sz="1500">
              <a:solidFill>
                <a:srgbClr val="131F44"/>
              </a:solidFill>
            </a:endParaRPr>
          </a:p>
        </p:txBody>
      </p:sp>
      <p:sp>
        <p:nvSpPr>
          <p:cNvPr id="315" name="Google Shape;315;p47"/>
          <p:cNvSpPr txBox="1"/>
          <p:nvPr/>
        </p:nvSpPr>
        <p:spPr>
          <a:xfrm>
            <a:off x="156100" y="881375"/>
            <a:ext cx="25839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h" sz="1800">
                <a:latin typeface="Comfortaa SemiBold"/>
                <a:ea typeface="Comfortaa SemiBold"/>
                <a:cs typeface="Comfortaa SemiBold"/>
                <a:sym typeface="Comfortaa SemiBold"/>
              </a:rPr>
              <a:t>Query and result</a:t>
            </a:r>
            <a:endParaRPr sz="1800">
              <a:latin typeface="Comfortaa SemiBold"/>
              <a:ea typeface="Comfortaa SemiBold"/>
              <a:cs typeface="Comfortaa SemiBold"/>
              <a:sym typeface="Comfortaa SemiBold"/>
            </a:endParaRPr>
          </a:p>
          <a:p>
            <a:pPr indent="0" lvl="0" marL="0" rtl="0" algn="l">
              <a:spcBef>
                <a:spcPts val="1200"/>
              </a:spcBef>
              <a:spcAft>
                <a:spcPts val="0"/>
              </a:spcAft>
              <a:buNone/>
            </a:pPr>
            <a:r>
              <a:t/>
            </a:r>
            <a:endParaRPr sz="1600">
              <a:latin typeface="Comfortaa SemiBold"/>
              <a:ea typeface="Comfortaa SemiBold"/>
              <a:cs typeface="Comfortaa SemiBold"/>
              <a:sym typeface="Comfortaa SemiBo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319" name="Shape 319"/>
        <p:cNvGrpSpPr/>
        <p:nvPr/>
      </p:nvGrpSpPr>
      <p:grpSpPr>
        <a:xfrm>
          <a:off x="0" y="0"/>
          <a:ext cx="0" cy="0"/>
          <a:chOff x="0" y="0"/>
          <a:chExt cx="0" cy="0"/>
        </a:xfrm>
      </p:grpSpPr>
      <p:sp>
        <p:nvSpPr>
          <p:cNvPr id="320" name="Google Shape;320;p48"/>
          <p:cNvSpPr txBox="1"/>
          <p:nvPr/>
        </p:nvSpPr>
        <p:spPr>
          <a:xfrm>
            <a:off x="293900" y="259325"/>
            <a:ext cx="3000000" cy="34686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1200"/>
              </a:spcAft>
              <a:buNone/>
            </a:pPr>
            <a:r>
              <a:rPr b="1" lang="th" sz="1700">
                <a:solidFill>
                  <a:srgbClr val="131F44"/>
                </a:solidFill>
                <a:latin typeface="Proxima Nova"/>
                <a:ea typeface="Proxima Nova"/>
                <a:cs typeface="Proxima Nova"/>
                <a:sym typeface="Proxima Nova"/>
              </a:rPr>
              <a:t>5. One of the clients is complaining on the quality of repair of his BMW. He does not remember the name of the mechanic but he remembers that he paid 9,900 for the part and 2,000 for the labor. The company’s customer service would to do a check on who is this mechanic based upon the given information.</a:t>
            </a:r>
            <a:endParaRPr b="1" sz="1700">
              <a:solidFill>
                <a:srgbClr val="131F44"/>
              </a:solidFill>
              <a:latin typeface="Proxima Nova"/>
              <a:ea typeface="Proxima Nova"/>
              <a:cs typeface="Proxima Nova"/>
              <a:sym typeface="Proxima Nova"/>
            </a:endParaRPr>
          </a:p>
        </p:txBody>
      </p:sp>
      <p:sp>
        <p:nvSpPr>
          <p:cNvPr id="321" name="Google Shape;321;p48"/>
          <p:cNvSpPr txBox="1"/>
          <p:nvPr/>
        </p:nvSpPr>
        <p:spPr>
          <a:xfrm>
            <a:off x="4516325" y="103350"/>
            <a:ext cx="25839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h" sz="1800">
                <a:latin typeface="Comfortaa SemiBold"/>
                <a:ea typeface="Comfortaa SemiBold"/>
                <a:cs typeface="Comfortaa SemiBold"/>
                <a:sym typeface="Comfortaa SemiBold"/>
              </a:rPr>
              <a:t>Query and result</a:t>
            </a:r>
            <a:endParaRPr sz="1800">
              <a:latin typeface="Comfortaa SemiBold"/>
              <a:ea typeface="Comfortaa SemiBold"/>
              <a:cs typeface="Comfortaa SemiBold"/>
              <a:sym typeface="Comfortaa SemiBold"/>
            </a:endParaRPr>
          </a:p>
          <a:p>
            <a:pPr indent="0" lvl="0" marL="0" rtl="0" algn="l">
              <a:spcBef>
                <a:spcPts val="1200"/>
              </a:spcBef>
              <a:spcAft>
                <a:spcPts val="0"/>
              </a:spcAft>
              <a:buNone/>
            </a:pPr>
            <a:r>
              <a:t/>
            </a:r>
            <a:endParaRPr sz="1600">
              <a:latin typeface="Comfortaa SemiBold"/>
              <a:ea typeface="Comfortaa SemiBold"/>
              <a:cs typeface="Comfortaa SemiBold"/>
              <a:sym typeface="Comfortaa SemiBold"/>
            </a:endParaRPr>
          </a:p>
        </p:txBody>
      </p:sp>
      <p:pic>
        <p:nvPicPr>
          <p:cNvPr id="322" name="Google Shape;322;p48"/>
          <p:cNvPicPr preferRelativeResize="0"/>
          <p:nvPr/>
        </p:nvPicPr>
        <p:blipFill>
          <a:blip r:embed="rId3">
            <a:alphaModFix/>
          </a:blip>
          <a:stretch>
            <a:fillRect/>
          </a:stretch>
        </p:blipFill>
        <p:spPr>
          <a:xfrm>
            <a:off x="4572000" y="488525"/>
            <a:ext cx="3734200" cy="455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Abhinav</a:t>
            </a:r>
            <a:endParaRPr/>
          </a:p>
        </p:txBody>
      </p:sp>
      <p:sp>
        <p:nvSpPr>
          <p:cNvPr id="328" name="Google Shape;328;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Scenarios:</a:t>
            </a:r>
            <a:endParaRPr/>
          </a:p>
          <a:p>
            <a:pPr indent="-342900" lvl="0" marL="457200" rtl="0" algn="l">
              <a:spcBef>
                <a:spcPts val="1200"/>
              </a:spcBef>
              <a:spcAft>
                <a:spcPts val="0"/>
              </a:spcAft>
              <a:buSzPts val="1800"/>
              <a:buChar char="-"/>
            </a:pPr>
            <a:r>
              <a:rPr lang="th"/>
              <a:t>A manager wishing to know which vehicle parts to order more</a:t>
            </a:r>
            <a:endParaRPr/>
          </a:p>
          <a:p>
            <a:pPr indent="-342900" lvl="0" marL="457200" rtl="0" algn="l">
              <a:spcBef>
                <a:spcPts val="0"/>
              </a:spcBef>
              <a:spcAft>
                <a:spcPts val="0"/>
              </a:spcAft>
              <a:buSzPts val="1800"/>
              <a:buChar char="-"/>
            </a:pPr>
            <a:r>
              <a:rPr lang="th"/>
              <a:t>Customer seeing a detailed report of his/her </a:t>
            </a:r>
            <a:r>
              <a:rPr lang="th"/>
              <a:t>vehicle repair</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Scenario: Ordering Vehicle Parts </a:t>
            </a:r>
            <a:endParaRPr/>
          </a:p>
        </p:txBody>
      </p:sp>
      <p:sp>
        <p:nvSpPr>
          <p:cNvPr id="334" name="Google Shape;334;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Description:</a:t>
            </a:r>
            <a:endParaRPr/>
          </a:p>
          <a:p>
            <a:pPr indent="-342900" lvl="0" marL="457200" rtl="0" algn="l">
              <a:spcBef>
                <a:spcPts val="1200"/>
              </a:spcBef>
              <a:spcAft>
                <a:spcPts val="0"/>
              </a:spcAft>
              <a:buSzPts val="1800"/>
              <a:buChar char="-"/>
            </a:pPr>
            <a:r>
              <a:rPr lang="th"/>
              <a:t>As the manager, I would like to know which vehicle parts to order more based on current repair demand</a:t>
            </a:r>
            <a:endParaRPr/>
          </a:p>
          <a:p>
            <a:pPr indent="0" lvl="0" marL="0" rtl="0" algn="l">
              <a:spcBef>
                <a:spcPts val="1200"/>
              </a:spcBef>
              <a:spcAft>
                <a:spcPts val="0"/>
              </a:spcAft>
              <a:buNone/>
            </a:pPr>
            <a:r>
              <a:rPr lang="th"/>
              <a:t>Questions to answer:</a:t>
            </a:r>
            <a:endParaRPr/>
          </a:p>
          <a:p>
            <a:pPr indent="-342900" lvl="0" marL="457200" rtl="0" algn="l">
              <a:spcBef>
                <a:spcPts val="1200"/>
              </a:spcBef>
              <a:spcAft>
                <a:spcPts val="0"/>
              </a:spcAft>
              <a:buSzPts val="1800"/>
              <a:buChar char="-"/>
            </a:pPr>
            <a:r>
              <a:rPr lang="th"/>
              <a:t>Which repair problems are most common?</a:t>
            </a:r>
            <a:endParaRPr/>
          </a:p>
          <a:p>
            <a:pPr indent="-342900" lvl="0" marL="457200" rtl="0" algn="l">
              <a:spcBef>
                <a:spcPts val="0"/>
              </a:spcBef>
              <a:spcAft>
                <a:spcPts val="0"/>
              </a:spcAft>
              <a:buSzPts val="1800"/>
              <a:buChar char="-"/>
            </a:pPr>
            <a:r>
              <a:rPr lang="th"/>
              <a:t>Which vehicle spare parts are most used?</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Scenario: Ordering Vehicle Parts (2)</a:t>
            </a:r>
            <a:endParaRPr/>
          </a:p>
          <a:p>
            <a:pPr indent="0" lvl="0" marL="0" rtl="0" algn="l">
              <a:spcBef>
                <a:spcPts val="0"/>
              </a:spcBef>
              <a:spcAft>
                <a:spcPts val="0"/>
              </a:spcAft>
              <a:buNone/>
            </a:pPr>
            <a:r>
              <a:t/>
            </a:r>
            <a:endParaRPr/>
          </a:p>
        </p:txBody>
      </p:sp>
      <p:sp>
        <p:nvSpPr>
          <p:cNvPr id="340" name="Google Shape;340;p51"/>
          <p:cNvSpPr txBox="1"/>
          <p:nvPr>
            <p:ph idx="1" type="body"/>
          </p:nvPr>
        </p:nvSpPr>
        <p:spPr>
          <a:xfrm>
            <a:off x="260650" y="9360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Which repair problems are most common?</a:t>
            </a:r>
            <a:endParaRPr/>
          </a:p>
          <a:p>
            <a:pPr indent="0" lvl="0" marL="0" rtl="0" algn="l">
              <a:spcBef>
                <a:spcPts val="1200"/>
              </a:spcBef>
              <a:spcAft>
                <a:spcPts val="0"/>
              </a:spcAft>
              <a:buNone/>
            </a:pPr>
            <a:r>
              <a:rPr lang="th"/>
              <a:t>SQL Query Version:</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41" name="Google Shape;341;p51"/>
          <p:cNvPicPr preferRelativeResize="0"/>
          <p:nvPr/>
        </p:nvPicPr>
        <p:blipFill>
          <a:blip r:embed="rId3">
            <a:alphaModFix/>
          </a:blip>
          <a:stretch>
            <a:fillRect/>
          </a:stretch>
        </p:blipFill>
        <p:spPr>
          <a:xfrm>
            <a:off x="1122575" y="2384800"/>
            <a:ext cx="4093200" cy="1053875"/>
          </a:xfrm>
          <a:prstGeom prst="rect">
            <a:avLst/>
          </a:prstGeom>
          <a:noFill/>
          <a:ln>
            <a:noFill/>
          </a:ln>
        </p:spPr>
      </p:pic>
      <p:pic>
        <p:nvPicPr>
          <p:cNvPr id="342" name="Google Shape;342;p51"/>
          <p:cNvPicPr preferRelativeResize="0"/>
          <p:nvPr/>
        </p:nvPicPr>
        <p:blipFill>
          <a:blip r:embed="rId4">
            <a:alphaModFix/>
          </a:blip>
          <a:stretch>
            <a:fillRect/>
          </a:stretch>
        </p:blipFill>
        <p:spPr>
          <a:xfrm>
            <a:off x="6012797" y="1075113"/>
            <a:ext cx="2032475" cy="3673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93E80"/>
            </a:gs>
            <a:gs pos="41000">
              <a:srgbClr val="1E2F62"/>
            </a:gs>
            <a:gs pos="100000">
              <a:srgbClr val="131F44"/>
            </a:gs>
          </a:gsLst>
          <a:lin ang="5400012" scaled="0"/>
        </a:gradFill>
      </p:bgPr>
    </p:bg>
    <p:spTree>
      <p:nvGrpSpPr>
        <p:cNvPr id="76" name="Shape 76"/>
        <p:cNvGrpSpPr/>
        <p:nvPr/>
      </p:nvGrpSpPr>
      <p:grpSpPr>
        <a:xfrm>
          <a:off x="0" y="0"/>
          <a:ext cx="0" cy="0"/>
          <a:chOff x="0" y="0"/>
          <a:chExt cx="0" cy="0"/>
        </a:xfrm>
      </p:grpSpPr>
      <p:sp>
        <p:nvSpPr>
          <p:cNvPr id="77" name="Google Shape;77;p16"/>
          <p:cNvSpPr/>
          <p:nvPr/>
        </p:nvSpPr>
        <p:spPr>
          <a:xfrm rot="10800000">
            <a:off x="-901550" y="387875"/>
            <a:ext cx="8621100" cy="687000"/>
          </a:xfrm>
          <a:prstGeom prst="trapezoid">
            <a:avLst>
              <a:gd fmla="val 25000" name="adj"/>
            </a:avLst>
          </a:prstGeom>
          <a:solidFill>
            <a:schemeClr val="accent6"/>
          </a:solidFill>
          <a:ln>
            <a:noFill/>
          </a:ln>
          <a:effectLst>
            <a:outerShdw blurRad="57150" rotWithShape="0" algn="bl" dir="2580000" dist="57150">
              <a:srgbClr val="FFFF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78" name="Google Shape;78;p16"/>
          <p:cNvSpPr txBox="1"/>
          <p:nvPr>
            <p:ph idx="1" type="body"/>
          </p:nvPr>
        </p:nvSpPr>
        <p:spPr>
          <a:xfrm>
            <a:off x="311700" y="1152475"/>
            <a:ext cx="8714100" cy="37290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lt1"/>
              </a:buClr>
              <a:buSzPts val="1800"/>
              <a:buChar char="-"/>
            </a:pPr>
            <a:r>
              <a:rPr lang="th">
                <a:solidFill>
                  <a:schemeClr val="lt1"/>
                </a:solidFill>
              </a:rPr>
              <a:t>In </a:t>
            </a:r>
            <a:r>
              <a:rPr lang="th" u="sng">
                <a:solidFill>
                  <a:schemeClr val="lt1"/>
                </a:solidFill>
              </a:rPr>
              <a:t>each of purchase order</a:t>
            </a:r>
            <a:r>
              <a:rPr lang="th">
                <a:solidFill>
                  <a:schemeClr val="lt1"/>
                </a:solidFill>
              </a:rPr>
              <a:t>, our business only </a:t>
            </a:r>
            <a:r>
              <a:rPr lang="th" u="sng">
                <a:solidFill>
                  <a:schemeClr val="lt1"/>
                </a:solidFill>
              </a:rPr>
              <a:t>order one part number per model</a:t>
            </a:r>
            <a:r>
              <a:rPr lang="th">
                <a:solidFill>
                  <a:schemeClr val="lt1"/>
                </a:solidFill>
              </a:rPr>
              <a:t>.</a:t>
            </a:r>
            <a:endParaRPr>
              <a:solidFill>
                <a:schemeClr val="lt1"/>
              </a:solidFill>
            </a:endParaRPr>
          </a:p>
          <a:p>
            <a:pPr indent="-342900" lvl="0" marL="457200" rtl="0" algn="l">
              <a:spcBef>
                <a:spcPts val="0"/>
              </a:spcBef>
              <a:spcAft>
                <a:spcPts val="0"/>
              </a:spcAft>
              <a:buClr>
                <a:schemeClr val="lt1"/>
              </a:buClr>
              <a:buSzPts val="1800"/>
              <a:buChar char="-"/>
            </a:pPr>
            <a:r>
              <a:rPr lang="th">
                <a:solidFill>
                  <a:schemeClr val="lt1"/>
                </a:solidFill>
              </a:rPr>
              <a:t>Each repair job has estimated time for repair tasks </a:t>
            </a:r>
            <a:r>
              <a:rPr lang="th">
                <a:solidFill>
                  <a:schemeClr val="lt1"/>
                </a:solidFill>
              </a:rPr>
              <a:t>completion.</a:t>
            </a:r>
            <a:endParaRPr>
              <a:solidFill>
                <a:schemeClr val="lt1"/>
              </a:solidFill>
            </a:endParaRPr>
          </a:p>
          <a:p>
            <a:pPr indent="-342900" lvl="0" marL="457200" rtl="0" algn="l">
              <a:spcBef>
                <a:spcPts val="0"/>
              </a:spcBef>
              <a:spcAft>
                <a:spcPts val="0"/>
              </a:spcAft>
              <a:buClr>
                <a:schemeClr val="lt1"/>
              </a:buClr>
              <a:buSzPts val="1800"/>
              <a:buChar char="-"/>
            </a:pPr>
            <a:r>
              <a:rPr lang="th" u="sng">
                <a:solidFill>
                  <a:schemeClr val="lt1"/>
                </a:solidFill>
              </a:rPr>
              <a:t>Warranty</a:t>
            </a:r>
            <a:r>
              <a:rPr lang="th">
                <a:solidFill>
                  <a:schemeClr val="lt1"/>
                </a:solidFill>
              </a:rPr>
              <a:t> will cover only the spare part separately.</a:t>
            </a:r>
            <a:endParaRPr>
              <a:solidFill>
                <a:schemeClr val="lt1"/>
              </a:solidFill>
            </a:endParaRPr>
          </a:p>
          <a:p>
            <a:pPr indent="-342900" lvl="0" marL="457200" rtl="0" algn="l">
              <a:spcBef>
                <a:spcPts val="0"/>
              </a:spcBef>
              <a:spcAft>
                <a:spcPts val="0"/>
              </a:spcAft>
              <a:buClr>
                <a:schemeClr val="lt1"/>
              </a:buClr>
              <a:buSzPts val="1800"/>
              <a:buChar char="-"/>
            </a:pPr>
            <a:r>
              <a:rPr lang="th">
                <a:solidFill>
                  <a:schemeClr val="lt1"/>
                </a:solidFill>
              </a:rPr>
              <a:t>Customer can track the current repair status of his/her vehicle </a:t>
            </a:r>
            <a:endParaRPr>
              <a:solidFill>
                <a:schemeClr val="lt1"/>
              </a:solidFill>
            </a:endParaRPr>
          </a:p>
          <a:p>
            <a:pPr indent="-342900" lvl="0" marL="457200" rtl="0" algn="l">
              <a:spcBef>
                <a:spcPts val="0"/>
              </a:spcBef>
              <a:spcAft>
                <a:spcPts val="0"/>
              </a:spcAft>
              <a:buClr>
                <a:schemeClr val="lt1"/>
              </a:buClr>
              <a:buSzPts val="1800"/>
              <a:buChar char="-"/>
            </a:pPr>
            <a:r>
              <a:rPr lang="th">
                <a:solidFill>
                  <a:schemeClr val="lt1"/>
                </a:solidFill>
              </a:rPr>
              <a:t>Each repair job can have many repair detail</a:t>
            </a:r>
            <a:endParaRPr>
              <a:solidFill>
                <a:schemeClr val="lt1"/>
              </a:solidFill>
            </a:endParaRPr>
          </a:p>
          <a:p>
            <a:pPr indent="-342900" lvl="0" marL="457200" rtl="0" algn="l">
              <a:spcBef>
                <a:spcPts val="0"/>
              </a:spcBef>
              <a:spcAft>
                <a:spcPts val="0"/>
              </a:spcAft>
              <a:buClr>
                <a:schemeClr val="lt1"/>
              </a:buClr>
              <a:buSzPts val="1800"/>
              <a:buChar char="-"/>
            </a:pPr>
            <a:r>
              <a:rPr lang="th">
                <a:solidFill>
                  <a:schemeClr val="lt1"/>
                </a:solidFill>
              </a:rPr>
              <a:t>Each repair detail represent repair part. lists a vehicle part added and its cost, cost of service, description of repair,  mechanics working on it, and the current repair status</a:t>
            </a:r>
            <a:endParaRPr>
              <a:solidFill>
                <a:schemeClr val="lt1"/>
              </a:solidFill>
            </a:endParaRPr>
          </a:p>
          <a:p>
            <a:pPr indent="-342900" lvl="0" marL="457200" rtl="0" algn="l">
              <a:spcBef>
                <a:spcPts val="0"/>
              </a:spcBef>
              <a:spcAft>
                <a:spcPts val="0"/>
              </a:spcAft>
              <a:buClr>
                <a:schemeClr val="lt1"/>
              </a:buClr>
              <a:buSzPts val="1800"/>
              <a:buChar char="-"/>
            </a:pPr>
            <a:r>
              <a:rPr lang="th">
                <a:solidFill>
                  <a:schemeClr val="lt1"/>
                </a:solidFill>
              </a:rPr>
              <a:t>Repair job is completed when all its separate repair detail takes are also completed</a:t>
            </a:r>
            <a:endParaRPr>
              <a:solidFill>
                <a:schemeClr val="lt1"/>
              </a:solidFill>
            </a:endParaRPr>
          </a:p>
          <a:p>
            <a:pPr indent="0" lvl="0" marL="457200" rtl="0" algn="l">
              <a:spcBef>
                <a:spcPts val="1200"/>
              </a:spcBef>
              <a:spcAft>
                <a:spcPts val="1200"/>
              </a:spcAft>
              <a:buNone/>
            </a:pPr>
            <a:r>
              <a:t/>
            </a:r>
            <a:endParaRPr>
              <a:solidFill>
                <a:schemeClr val="lt1"/>
              </a:solidFill>
            </a:endParaRPr>
          </a:p>
        </p:txBody>
      </p:sp>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solidFill>
                  <a:srgbClr val="293E80"/>
                </a:solidFill>
              </a:rPr>
              <a:t>Business Rules</a:t>
            </a:r>
            <a:endParaRPr>
              <a:solidFill>
                <a:srgbClr val="293E8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Scenario: Ordering Vehicle Parts (3)</a:t>
            </a:r>
            <a:endParaRPr/>
          </a:p>
          <a:p>
            <a:pPr indent="0" lvl="0" marL="0" rtl="0" algn="l">
              <a:spcBef>
                <a:spcPts val="0"/>
              </a:spcBef>
              <a:spcAft>
                <a:spcPts val="0"/>
              </a:spcAft>
              <a:buNone/>
            </a:pPr>
            <a:r>
              <a:t/>
            </a:r>
            <a:endParaRPr/>
          </a:p>
        </p:txBody>
      </p:sp>
      <p:sp>
        <p:nvSpPr>
          <p:cNvPr id="348" name="Google Shape;348;p52"/>
          <p:cNvSpPr txBox="1"/>
          <p:nvPr>
            <p:ph idx="1" type="body"/>
          </p:nvPr>
        </p:nvSpPr>
        <p:spPr>
          <a:xfrm>
            <a:off x="260650" y="9360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Which repair problems are most common?</a:t>
            </a:r>
            <a:endParaRPr/>
          </a:p>
          <a:p>
            <a:pPr indent="0" lvl="0" marL="0" rtl="0" algn="l">
              <a:spcBef>
                <a:spcPts val="1200"/>
              </a:spcBef>
              <a:spcAft>
                <a:spcPts val="0"/>
              </a:spcAft>
              <a:buNone/>
            </a:pPr>
            <a:r>
              <a:rPr lang="th"/>
              <a:t>MongoDb Query Version:</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49" name="Google Shape;349;p52"/>
          <p:cNvPicPr preferRelativeResize="0"/>
          <p:nvPr/>
        </p:nvPicPr>
        <p:blipFill>
          <a:blip r:embed="rId3">
            <a:alphaModFix/>
          </a:blip>
          <a:stretch>
            <a:fillRect/>
          </a:stretch>
        </p:blipFill>
        <p:spPr>
          <a:xfrm>
            <a:off x="1159025" y="1865175"/>
            <a:ext cx="2150525" cy="3278325"/>
          </a:xfrm>
          <a:prstGeom prst="rect">
            <a:avLst/>
          </a:prstGeom>
          <a:noFill/>
          <a:ln>
            <a:noFill/>
          </a:ln>
        </p:spPr>
      </p:pic>
      <p:pic>
        <p:nvPicPr>
          <p:cNvPr id="350" name="Google Shape;350;p52"/>
          <p:cNvPicPr preferRelativeResize="0"/>
          <p:nvPr/>
        </p:nvPicPr>
        <p:blipFill>
          <a:blip r:embed="rId4">
            <a:alphaModFix/>
          </a:blip>
          <a:stretch>
            <a:fillRect/>
          </a:stretch>
        </p:blipFill>
        <p:spPr>
          <a:xfrm>
            <a:off x="4153875" y="1865164"/>
            <a:ext cx="4484501" cy="3159385"/>
          </a:xfrm>
          <a:prstGeom prst="rect">
            <a:avLst/>
          </a:prstGeom>
          <a:noFill/>
          <a:ln>
            <a:noFill/>
          </a:ln>
        </p:spPr>
      </p:pic>
      <p:pic>
        <p:nvPicPr>
          <p:cNvPr id="351" name="Google Shape;351;p52"/>
          <p:cNvPicPr preferRelativeResize="0"/>
          <p:nvPr/>
        </p:nvPicPr>
        <p:blipFill>
          <a:blip r:embed="rId5">
            <a:alphaModFix/>
          </a:blip>
          <a:stretch>
            <a:fillRect/>
          </a:stretch>
        </p:blipFill>
        <p:spPr>
          <a:xfrm>
            <a:off x="5063300" y="1262775"/>
            <a:ext cx="2665650" cy="3573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Scenario: Ordering Vehicle Parts (4)</a:t>
            </a:r>
            <a:endParaRPr/>
          </a:p>
          <a:p>
            <a:pPr indent="0" lvl="0" marL="0" rtl="0" algn="l">
              <a:spcBef>
                <a:spcPts val="0"/>
              </a:spcBef>
              <a:spcAft>
                <a:spcPts val="0"/>
              </a:spcAft>
              <a:buNone/>
            </a:pPr>
            <a:r>
              <a:t/>
            </a:r>
            <a:endParaRPr/>
          </a:p>
        </p:txBody>
      </p:sp>
      <p:sp>
        <p:nvSpPr>
          <p:cNvPr id="357" name="Google Shape;357;p53"/>
          <p:cNvSpPr txBox="1"/>
          <p:nvPr>
            <p:ph idx="1" type="body"/>
          </p:nvPr>
        </p:nvSpPr>
        <p:spPr>
          <a:xfrm>
            <a:off x="311700" y="9667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Which vehicle spare parts are most used?</a:t>
            </a:r>
            <a:endParaRPr/>
          </a:p>
          <a:p>
            <a:pPr indent="0" lvl="0" marL="0" rtl="0" algn="l">
              <a:spcBef>
                <a:spcPts val="1200"/>
              </a:spcBef>
              <a:spcAft>
                <a:spcPts val="0"/>
              </a:spcAft>
              <a:buNone/>
            </a:pPr>
            <a:r>
              <a:rPr lang="th"/>
              <a:t>SQL Query Version</a:t>
            </a:r>
            <a:endParaRPr/>
          </a:p>
          <a:p>
            <a:pPr indent="0" lvl="0" marL="0" rtl="0" algn="l">
              <a:spcBef>
                <a:spcPts val="1200"/>
              </a:spcBef>
              <a:spcAft>
                <a:spcPts val="0"/>
              </a:spcAft>
              <a:buNone/>
            </a:pPr>
            <a:r>
              <a:rPr lang="th" sz="1200"/>
              <a:t>By total vehicle part:</a:t>
            </a:r>
            <a:endParaRPr sz="1200"/>
          </a:p>
          <a:p>
            <a:pPr indent="0" lvl="0" marL="0" rtl="0" algn="l">
              <a:spcBef>
                <a:spcPts val="1200"/>
              </a:spcBef>
              <a:spcAft>
                <a:spcPts val="0"/>
              </a:spcAft>
              <a:buNone/>
            </a:pPr>
            <a:r>
              <a:t/>
            </a:r>
            <a:endParaRPr sz="1200"/>
          </a:p>
          <a:p>
            <a:pPr indent="0" lvl="0" marL="0" rtl="0" algn="l">
              <a:spcBef>
                <a:spcPts val="1200"/>
              </a:spcBef>
              <a:spcAft>
                <a:spcPts val="0"/>
              </a:spcAft>
              <a:buNone/>
            </a:pPr>
            <a:r>
              <a:t/>
            </a:r>
            <a:endParaRPr sz="1200"/>
          </a:p>
          <a:p>
            <a:pPr indent="0" lvl="0" marL="0" rtl="0" algn="l">
              <a:spcBef>
                <a:spcPts val="1200"/>
              </a:spcBef>
              <a:spcAft>
                <a:spcPts val="0"/>
              </a:spcAft>
              <a:buNone/>
            </a:pPr>
            <a:r>
              <a:t/>
            </a:r>
            <a:endParaRPr/>
          </a:p>
          <a:p>
            <a:pPr indent="0" lvl="0" marL="0" rtl="0" algn="l">
              <a:spcBef>
                <a:spcPts val="1200"/>
              </a:spcBef>
              <a:spcAft>
                <a:spcPts val="0"/>
              </a:spcAft>
              <a:buNone/>
            </a:pPr>
            <a:r>
              <a:rPr lang="th" sz="1200"/>
              <a:t>By vehicle model:</a:t>
            </a:r>
            <a:endParaRPr sz="1200"/>
          </a:p>
          <a:p>
            <a:pPr indent="0" lvl="0" marL="0" rtl="0" algn="l">
              <a:spcBef>
                <a:spcPts val="1200"/>
              </a:spcBef>
              <a:spcAft>
                <a:spcPts val="1200"/>
              </a:spcAft>
              <a:buNone/>
            </a:pPr>
            <a:r>
              <a:t/>
            </a:r>
            <a:endParaRPr/>
          </a:p>
        </p:txBody>
      </p:sp>
      <p:pic>
        <p:nvPicPr>
          <p:cNvPr id="358" name="Google Shape;358;p53"/>
          <p:cNvPicPr preferRelativeResize="0"/>
          <p:nvPr/>
        </p:nvPicPr>
        <p:blipFill>
          <a:blip r:embed="rId3">
            <a:alphaModFix/>
          </a:blip>
          <a:stretch>
            <a:fillRect/>
          </a:stretch>
        </p:blipFill>
        <p:spPr>
          <a:xfrm>
            <a:off x="371500" y="2232638"/>
            <a:ext cx="4321524" cy="1186150"/>
          </a:xfrm>
          <a:prstGeom prst="rect">
            <a:avLst/>
          </a:prstGeom>
          <a:noFill/>
          <a:ln>
            <a:noFill/>
          </a:ln>
        </p:spPr>
      </p:pic>
      <p:pic>
        <p:nvPicPr>
          <p:cNvPr id="359" name="Google Shape;359;p53"/>
          <p:cNvPicPr preferRelativeResize="0"/>
          <p:nvPr/>
        </p:nvPicPr>
        <p:blipFill>
          <a:blip r:embed="rId4">
            <a:alphaModFix/>
          </a:blip>
          <a:stretch>
            <a:fillRect/>
          </a:stretch>
        </p:blipFill>
        <p:spPr>
          <a:xfrm>
            <a:off x="5616052" y="1017735"/>
            <a:ext cx="2181875" cy="1584525"/>
          </a:xfrm>
          <a:prstGeom prst="rect">
            <a:avLst/>
          </a:prstGeom>
          <a:noFill/>
          <a:ln>
            <a:noFill/>
          </a:ln>
        </p:spPr>
      </p:pic>
      <p:pic>
        <p:nvPicPr>
          <p:cNvPr id="360" name="Google Shape;360;p53"/>
          <p:cNvPicPr preferRelativeResize="0"/>
          <p:nvPr/>
        </p:nvPicPr>
        <p:blipFill>
          <a:blip r:embed="rId5">
            <a:alphaModFix/>
          </a:blip>
          <a:stretch>
            <a:fillRect/>
          </a:stretch>
        </p:blipFill>
        <p:spPr>
          <a:xfrm>
            <a:off x="311700" y="3832125"/>
            <a:ext cx="4567900" cy="1311375"/>
          </a:xfrm>
          <a:prstGeom prst="rect">
            <a:avLst/>
          </a:prstGeom>
          <a:noFill/>
          <a:ln>
            <a:noFill/>
          </a:ln>
        </p:spPr>
      </p:pic>
      <p:pic>
        <p:nvPicPr>
          <p:cNvPr id="361" name="Google Shape;361;p53"/>
          <p:cNvPicPr preferRelativeResize="0"/>
          <p:nvPr/>
        </p:nvPicPr>
        <p:blipFill>
          <a:blip r:embed="rId6">
            <a:alphaModFix/>
          </a:blip>
          <a:stretch>
            <a:fillRect/>
          </a:stretch>
        </p:blipFill>
        <p:spPr>
          <a:xfrm>
            <a:off x="5173625" y="2697175"/>
            <a:ext cx="3658675" cy="23442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Scenario: Ordering Vehicle Parts (5)</a:t>
            </a:r>
            <a:endParaRPr/>
          </a:p>
          <a:p>
            <a:pPr indent="0" lvl="0" marL="0" rtl="0" algn="l">
              <a:spcBef>
                <a:spcPts val="0"/>
              </a:spcBef>
              <a:spcAft>
                <a:spcPts val="0"/>
              </a:spcAft>
              <a:buNone/>
            </a:pPr>
            <a:r>
              <a:t/>
            </a:r>
            <a:endParaRPr/>
          </a:p>
        </p:txBody>
      </p:sp>
      <p:sp>
        <p:nvSpPr>
          <p:cNvPr id="367" name="Google Shape;367;p54"/>
          <p:cNvSpPr txBox="1"/>
          <p:nvPr>
            <p:ph idx="1" type="body"/>
          </p:nvPr>
        </p:nvSpPr>
        <p:spPr>
          <a:xfrm>
            <a:off x="311700" y="9667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Which vehicle spare parts are most used?</a:t>
            </a:r>
            <a:endParaRPr/>
          </a:p>
          <a:p>
            <a:pPr indent="0" lvl="0" marL="0" rtl="0" algn="l">
              <a:spcBef>
                <a:spcPts val="1200"/>
              </a:spcBef>
              <a:spcAft>
                <a:spcPts val="0"/>
              </a:spcAft>
              <a:buNone/>
            </a:pPr>
            <a:r>
              <a:rPr lang="th"/>
              <a:t>MongoDB </a:t>
            </a:r>
            <a:r>
              <a:rPr lang="th"/>
              <a:t>Query </a:t>
            </a:r>
            <a:r>
              <a:rPr lang="th"/>
              <a:t>Version</a:t>
            </a:r>
            <a:endParaRPr/>
          </a:p>
          <a:p>
            <a:pPr indent="0" lvl="0" marL="0" rtl="0" algn="l">
              <a:spcBef>
                <a:spcPts val="1200"/>
              </a:spcBef>
              <a:spcAft>
                <a:spcPts val="0"/>
              </a:spcAft>
              <a:buNone/>
            </a:pPr>
            <a:r>
              <a:rPr lang="th" sz="1200"/>
              <a:t>By total vehicle part:</a:t>
            </a:r>
            <a:endParaRPr sz="1200"/>
          </a:p>
          <a:p>
            <a:pPr indent="0" lvl="0" marL="0" rtl="0" algn="l">
              <a:spcBef>
                <a:spcPts val="1200"/>
              </a:spcBef>
              <a:spcAft>
                <a:spcPts val="0"/>
              </a:spcAft>
              <a:buNone/>
            </a:pPr>
            <a:r>
              <a:t/>
            </a:r>
            <a:endParaRPr sz="1200"/>
          </a:p>
          <a:p>
            <a:pPr indent="0" lvl="0" marL="0" rtl="0" algn="l">
              <a:spcBef>
                <a:spcPts val="1200"/>
              </a:spcBef>
              <a:spcAft>
                <a:spcPts val="0"/>
              </a:spcAft>
              <a:buNone/>
            </a:pPr>
            <a:r>
              <a:t/>
            </a:r>
            <a:endParaRPr sz="1200"/>
          </a:p>
          <a:p>
            <a:pPr indent="0" lvl="0" marL="0" rtl="0" algn="l">
              <a:spcBef>
                <a:spcPts val="1200"/>
              </a:spcBef>
              <a:spcAft>
                <a:spcPts val="0"/>
              </a:spcAft>
              <a:buNone/>
            </a:pPr>
            <a:r>
              <a:t/>
            </a:r>
            <a:endParaRPr/>
          </a:p>
          <a:p>
            <a:pPr indent="0" lvl="0" marL="0" rtl="0" algn="l">
              <a:spcBef>
                <a:spcPts val="1200"/>
              </a:spcBef>
              <a:spcAft>
                <a:spcPts val="0"/>
              </a:spcAft>
              <a:buNone/>
            </a:pPr>
            <a:r>
              <a:t/>
            </a:r>
            <a:endParaRPr sz="1200"/>
          </a:p>
          <a:p>
            <a:pPr indent="0" lvl="0" marL="0" rtl="0" algn="l">
              <a:spcBef>
                <a:spcPts val="1200"/>
              </a:spcBef>
              <a:spcAft>
                <a:spcPts val="1200"/>
              </a:spcAft>
              <a:buNone/>
            </a:pPr>
            <a:r>
              <a:t/>
            </a:r>
            <a:endParaRPr/>
          </a:p>
        </p:txBody>
      </p:sp>
      <p:pic>
        <p:nvPicPr>
          <p:cNvPr id="368" name="Google Shape;368;p54"/>
          <p:cNvPicPr preferRelativeResize="0"/>
          <p:nvPr/>
        </p:nvPicPr>
        <p:blipFill>
          <a:blip r:embed="rId3">
            <a:alphaModFix/>
          </a:blip>
          <a:stretch>
            <a:fillRect/>
          </a:stretch>
        </p:blipFill>
        <p:spPr>
          <a:xfrm>
            <a:off x="2024801" y="1776200"/>
            <a:ext cx="2547200" cy="3326475"/>
          </a:xfrm>
          <a:prstGeom prst="rect">
            <a:avLst/>
          </a:prstGeom>
          <a:noFill/>
          <a:ln>
            <a:noFill/>
          </a:ln>
        </p:spPr>
      </p:pic>
      <p:pic>
        <p:nvPicPr>
          <p:cNvPr id="369" name="Google Shape;369;p54"/>
          <p:cNvPicPr preferRelativeResize="0"/>
          <p:nvPr/>
        </p:nvPicPr>
        <p:blipFill>
          <a:blip r:embed="rId4">
            <a:alphaModFix/>
          </a:blip>
          <a:stretch>
            <a:fillRect/>
          </a:stretch>
        </p:blipFill>
        <p:spPr>
          <a:xfrm>
            <a:off x="4948925" y="1326000"/>
            <a:ext cx="3511325" cy="277975"/>
          </a:xfrm>
          <a:prstGeom prst="rect">
            <a:avLst/>
          </a:prstGeom>
          <a:noFill/>
          <a:ln>
            <a:noFill/>
          </a:ln>
        </p:spPr>
      </p:pic>
      <p:pic>
        <p:nvPicPr>
          <p:cNvPr id="370" name="Google Shape;370;p54"/>
          <p:cNvPicPr preferRelativeResize="0"/>
          <p:nvPr/>
        </p:nvPicPr>
        <p:blipFill>
          <a:blip r:embed="rId5">
            <a:alphaModFix/>
          </a:blip>
          <a:stretch>
            <a:fillRect/>
          </a:stretch>
        </p:blipFill>
        <p:spPr>
          <a:xfrm>
            <a:off x="5010150" y="2255850"/>
            <a:ext cx="3390900" cy="24955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Scenario: Ordering Vehicle Parts (6)</a:t>
            </a:r>
            <a:endParaRPr/>
          </a:p>
          <a:p>
            <a:pPr indent="0" lvl="0" marL="0" rtl="0" algn="l">
              <a:spcBef>
                <a:spcPts val="0"/>
              </a:spcBef>
              <a:spcAft>
                <a:spcPts val="0"/>
              </a:spcAft>
              <a:buNone/>
            </a:pPr>
            <a:r>
              <a:t/>
            </a:r>
            <a:endParaRPr/>
          </a:p>
        </p:txBody>
      </p:sp>
      <p:sp>
        <p:nvSpPr>
          <p:cNvPr id="376" name="Google Shape;376;p55"/>
          <p:cNvSpPr txBox="1"/>
          <p:nvPr>
            <p:ph idx="1" type="body"/>
          </p:nvPr>
        </p:nvSpPr>
        <p:spPr>
          <a:xfrm>
            <a:off x="311700" y="9667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Which vehicle spare parts are most used?</a:t>
            </a:r>
            <a:endParaRPr/>
          </a:p>
          <a:p>
            <a:pPr indent="0" lvl="0" marL="0" rtl="0" algn="l">
              <a:spcBef>
                <a:spcPts val="1200"/>
              </a:spcBef>
              <a:spcAft>
                <a:spcPts val="0"/>
              </a:spcAft>
              <a:buNone/>
            </a:pPr>
            <a:r>
              <a:rPr lang="th"/>
              <a:t>MongoDB </a:t>
            </a:r>
            <a:r>
              <a:rPr lang="th"/>
              <a:t>Query </a:t>
            </a:r>
            <a:r>
              <a:rPr lang="th"/>
              <a:t>Version</a:t>
            </a:r>
            <a:endParaRPr/>
          </a:p>
          <a:p>
            <a:pPr indent="0" lvl="0" marL="0" rtl="0" algn="l">
              <a:spcBef>
                <a:spcPts val="1200"/>
              </a:spcBef>
              <a:spcAft>
                <a:spcPts val="0"/>
              </a:spcAft>
              <a:buNone/>
            </a:pPr>
            <a:r>
              <a:rPr lang="th" sz="1200"/>
              <a:t>By vehicle model:</a:t>
            </a:r>
            <a:endParaRPr sz="1200"/>
          </a:p>
          <a:p>
            <a:pPr indent="0" lvl="0" marL="0" rtl="0" algn="l">
              <a:spcBef>
                <a:spcPts val="1200"/>
              </a:spcBef>
              <a:spcAft>
                <a:spcPts val="0"/>
              </a:spcAft>
              <a:buNone/>
            </a:pPr>
            <a:r>
              <a:t/>
            </a:r>
            <a:endParaRPr sz="1200"/>
          </a:p>
          <a:p>
            <a:pPr indent="0" lvl="0" marL="0" rtl="0" algn="l">
              <a:spcBef>
                <a:spcPts val="1200"/>
              </a:spcBef>
              <a:spcAft>
                <a:spcPts val="0"/>
              </a:spcAft>
              <a:buNone/>
            </a:pPr>
            <a:r>
              <a:t/>
            </a:r>
            <a:endParaRPr sz="1200"/>
          </a:p>
          <a:p>
            <a:pPr indent="0" lvl="0" marL="0" rtl="0" algn="l">
              <a:spcBef>
                <a:spcPts val="1200"/>
              </a:spcBef>
              <a:spcAft>
                <a:spcPts val="0"/>
              </a:spcAft>
              <a:buNone/>
            </a:pPr>
            <a:r>
              <a:t/>
            </a:r>
            <a:endParaRPr/>
          </a:p>
          <a:p>
            <a:pPr indent="0" lvl="0" marL="0" rtl="0" algn="l">
              <a:spcBef>
                <a:spcPts val="1200"/>
              </a:spcBef>
              <a:spcAft>
                <a:spcPts val="0"/>
              </a:spcAft>
              <a:buNone/>
            </a:pPr>
            <a:r>
              <a:t/>
            </a:r>
            <a:endParaRPr sz="1200"/>
          </a:p>
          <a:p>
            <a:pPr indent="0" lvl="0" marL="0" rtl="0" algn="l">
              <a:spcBef>
                <a:spcPts val="1200"/>
              </a:spcBef>
              <a:spcAft>
                <a:spcPts val="1200"/>
              </a:spcAft>
              <a:buNone/>
            </a:pPr>
            <a:r>
              <a:t/>
            </a:r>
            <a:endParaRPr/>
          </a:p>
        </p:txBody>
      </p:sp>
      <p:pic>
        <p:nvPicPr>
          <p:cNvPr id="377" name="Google Shape;377;p55"/>
          <p:cNvPicPr preferRelativeResize="0"/>
          <p:nvPr/>
        </p:nvPicPr>
        <p:blipFill>
          <a:blip r:embed="rId3">
            <a:alphaModFix/>
          </a:blip>
          <a:stretch>
            <a:fillRect/>
          </a:stretch>
        </p:blipFill>
        <p:spPr>
          <a:xfrm>
            <a:off x="2954839" y="1322650"/>
            <a:ext cx="2095012" cy="3820076"/>
          </a:xfrm>
          <a:prstGeom prst="rect">
            <a:avLst/>
          </a:prstGeom>
          <a:noFill/>
          <a:ln>
            <a:noFill/>
          </a:ln>
        </p:spPr>
      </p:pic>
      <p:pic>
        <p:nvPicPr>
          <p:cNvPr id="378" name="Google Shape;378;p55"/>
          <p:cNvPicPr preferRelativeResize="0"/>
          <p:nvPr/>
        </p:nvPicPr>
        <p:blipFill>
          <a:blip r:embed="rId4">
            <a:alphaModFix/>
          </a:blip>
          <a:stretch>
            <a:fillRect/>
          </a:stretch>
        </p:blipFill>
        <p:spPr>
          <a:xfrm>
            <a:off x="4743700" y="1091275"/>
            <a:ext cx="4139201" cy="194600"/>
          </a:xfrm>
          <a:prstGeom prst="rect">
            <a:avLst/>
          </a:prstGeom>
          <a:noFill/>
          <a:ln>
            <a:noFill/>
          </a:ln>
        </p:spPr>
      </p:pic>
      <p:pic>
        <p:nvPicPr>
          <p:cNvPr id="379" name="Google Shape;379;p55"/>
          <p:cNvPicPr preferRelativeResize="0"/>
          <p:nvPr/>
        </p:nvPicPr>
        <p:blipFill>
          <a:blip r:embed="rId5">
            <a:alphaModFix/>
          </a:blip>
          <a:stretch>
            <a:fillRect/>
          </a:stretch>
        </p:blipFill>
        <p:spPr>
          <a:xfrm>
            <a:off x="5221550" y="1433875"/>
            <a:ext cx="3871424" cy="35976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Scenario: Ordering Vehicle Parts (4)</a:t>
            </a:r>
            <a:endParaRPr/>
          </a:p>
          <a:p>
            <a:pPr indent="0" lvl="0" marL="0" rtl="0" algn="l">
              <a:spcBef>
                <a:spcPts val="0"/>
              </a:spcBef>
              <a:spcAft>
                <a:spcPts val="0"/>
              </a:spcAft>
              <a:buNone/>
            </a:pPr>
            <a:r>
              <a:t/>
            </a:r>
            <a:endParaRPr/>
          </a:p>
        </p:txBody>
      </p:sp>
      <p:sp>
        <p:nvSpPr>
          <p:cNvPr id="385" name="Google Shape;385;p56"/>
          <p:cNvSpPr txBox="1"/>
          <p:nvPr>
            <p:ph idx="1" type="body"/>
          </p:nvPr>
        </p:nvSpPr>
        <p:spPr>
          <a:xfrm>
            <a:off x="311700" y="9667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Conclusion:</a:t>
            </a:r>
            <a:endParaRPr/>
          </a:p>
          <a:p>
            <a:pPr indent="-342900" lvl="0" marL="457200" rtl="0" algn="l">
              <a:spcBef>
                <a:spcPts val="1200"/>
              </a:spcBef>
              <a:spcAft>
                <a:spcPts val="0"/>
              </a:spcAft>
              <a:buSzPts val="1800"/>
              <a:buChar char="-"/>
            </a:pPr>
            <a:r>
              <a:rPr lang="th"/>
              <a:t>Order more vehicle parts for </a:t>
            </a:r>
            <a:r>
              <a:rPr lang="th"/>
              <a:t>Frontier King Cab</a:t>
            </a:r>
            <a:endParaRPr/>
          </a:p>
          <a:p>
            <a:pPr indent="-342900" lvl="0" marL="457200" rtl="0" algn="l">
              <a:spcBef>
                <a:spcPts val="0"/>
              </a:spcBef>
              <a:spcAft>
                <a:spcPts val="0"/>
              </a:spcAft>
              <a:buSzPts val="1800"/>
              <a:buChar char="-"/>
            </a:pPr>
            <a:r>
              <a:rPr lang="th"/>
              <a:t>Order more wheels to meet repair demand</a:t>
            </a:r>
            <a:endParaRPr/>
          </a:p>
          <a:p>
            <a:pPr indent="0" lvl="0" marL="0" rtl="0" algn="l">
              <a:spcBef>
                <a:spcPts val="1200"/>
              </a:spcBef>
              <a:spcAft>
                <a:spcPts val="120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Scenario: Report of Vehicle under Repair</a:t>
            </a:r>
            <a:endParaRPr/>
          </a:p>
        </p:txBody>
      </p:sp>
      <p:sp>
        <p:nvSpPr>
          <p:cNvPr id="391" name="Google Shape;391;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th"/>
              <a:t>Description:</a:t>
            </a:r>
            <a:endParaRPr/>
          </a:p>
          <a:p>
            <a:pPr indent="-342900" lvl="0" marL="457200" rtl="0" algn="l">
              <a:spcBef>
                <a:spcPts val="1200"/>
              </a:spcBef>
              <a:spcAft>
                <a:spcPts val="0"/>
              </a:spcAft>
              <a:buSzPts val="1800"/>
              <a:buChar char="-"/>
            </a:pPr>
            <a:r>
              <a:rPr lang="th"/>
              <a:t>As a customer, I want to get a </a:t>
            </a:r>
            <a:r>
              <a:rPr lang="th"/>
              <a:t>detailed</a:t>
            </a:r>
            <a:r>
              <a:rPr lang="th"/>
              <a:t> report of my vehicle(s) under repair</a:t>
            </a:r>
            <a:endParaRPr/>
          </a:p>
          <a:p>
            <a:pPr indent="0" lvl="0" marL="0" rtl="0" algn="l">
              <a:spcBef>
                <a:spcPts val="1200"/>
              </a:spcBef>
              <a:spcAft>
                <a:spcPts val="0"/>
              </a:spcAft>
              <a:buNone/>
            </a:pPr>
            <a:r>
              <a:rPr lang="th"/>
              <a:t>Customer</a:t>
            </a:r>
            <a:r>
              <a:rPr lang="th"/>
              <a:t>:</a:t>
            </a:r>
            <a:endParaRPr/>
          </a:p>
          <a:p>
            <a:pPr indent="-342900" lvl="0" marL="457200" rtl="0" algn="l">
              <a:spcBef>
                <a:spcPts val="1200"/>
              </a:spcBef>
              <a:spcAft>
                <a:spcPts val="0"/>
              </a:spcAft>
              <a:buSzPts val="1800"/>
              <a:buChar char="-"/>
            </a:pPr>
            <a:r>
              <a:rPr lang="th"/>
              <a:t>(Previously for SQL Query) Liam Brooks with customerId = 3</a:t>
            </a:r>
            <a:endParaRPr/>
          </a:p>
          <a:p>
            <a:pPr indent="-342900" lvl="0" marL="457200" rtl="0" algn="l">
              <a:spcBef>
                <a:spcPts val="0"/>
              </a:spcBef>
              <a:spcAft>
                <a:spcPts val="0"/>
              </a:spcAft>
              <a:buSzPts val="1800"/>
              <a:buChar char="-"/>
            </a:pPr>
            <a:r>
              <a:rPr lang="th"/>
              <a:t>Seumas Whittle with customerId = 4</a:t>
            </a:r>
            <a:endParaRPr/>
          </a:p>
          <a:p>
            <a:pPr indent="0" lvl="0" marL="0" rtl="0" algn="l">
              <a:spcBef>
                <a:spcPts val="1200"/>
              </a:spcBef>
              <a:spcAft>
                <a:spcPts val="0"/>
              </a:spcAft>
              <a:buNone/>
            </a:pPr>
            <a:r>
              <a:rPr lang="th"/>
              <a:t>Queries:</a:t>
            </a:r>
            <a:endParaRPr/>
          </a:p>
          <a:p>
            <a:pPr indent="-342900" lvl="0" marL="457200" rtl="0" algn="l">
              <a:spcBef>
                <a:spcPts val="1200"/>
              </a:spcBef>
              <a:spcAft>
                <a:spcPts val="0"/>
              </a:spcAft>
              <a:buSzPts val="1800"/>
              <a:buChar char="-"/>
            </a:pPr>
            <a:r>
              <a:rPr lang="th"/>
              <a:t>Report of vehicle with details of each repair task</a:t>
            </a:r>
            <a:endParaRPr/>
          </a:p>
          <a:p>
            <a:pPr indent="-342900" lvl="0" marL="457200" rtl="0" algn="l">
              <a:spcBef>
                <a:spcPts val="0"/>
              </a:spcBef>
              <a:spcAft>
                <a:spcPts val="0"/>
              </a:spcAft>
              <a:buSzPts val="1800"/>
              <a:buChar char="-"/>
            </a:pPr>
            <a:r>
              <a:rPr lang="th"/>
              <a:t>Report of vehicle of total cost, estimated repair completion</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Scenario: Report of Vehicle under Repair (2)</a:t>
            </a:r>
            <a:endParaRPr/>
          </a:p>
        </p:txBody>
      </p:sp>
      <p:sp>
        <p:nvSpPr>
          <p:cNvPr id="397" name="Google Shape;397;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Report of vehicle with details of each repair task</a:t>
            </a:r>
            <a:endParaRPr/>
          </a:p>
          <a:p>
            <a:pPr indent="0" lvl="0" marL="0" rtl="0" algn="l">
              <a:spcBef>
                <a:spcPts val="1200"/>
              </a:spcBef>
              <a:spcAft>
                <a:spcPts val="0"/>
              </a:spcAft>
              <a:buNone/>
            </a:pPr>
            <a:r>
              <a:rPr lang="th"/>
              <a:t>SQL Query Version:</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98" name="Google Shape;398;p58"/>
          <p:cNvPicPr preferRelativeResize="0"/>
          <p:nvPr/>
        </p:nvPicPr>
        <p:blipFill>
          <a:blip r:embed="rId3">
            <a:alphaModFix/>
          </a:blip>
          <a:stretch>
            <a:fillRect/>
          </a:stretch>
        </p:blipFill>
        <p:spPr>
          <a:xfrm>
            <a:off x="1638400" y="2107263"/>
            <a:ext cx="5173049" cy="1908625"/>
          </a:xfrm>
          <a:prstGeom prst="rect">
            <a:avLst/>
          </a:prstGeom>
          <a:noFill/>
          <a:ln>
            <a:noFill/>
          </a:ln>
        </p:spPr>
      </p:pic>
      <p:pic>
        <p:nvPicPr>
          <p:cNvPr id="399" name="Google Shape;399;p58"/>
          <p:cNvPicPr preferRelativeResize="0"/>
          <p:nvPr/>
        </p:nvPicPr>
        <p:blipFill>
          <a:blip r:embed="rId4">
            <a:alphaModFix/>
          </a:blip>
          <a:stretch>
            <a:fillRect/>
          </a:stretch>
        </p:blipFill>
        <p:spPr>
          <a:xfrm>
            <a:off x="0" y="4222449"/>
            <a:ext cx="9143999" cy="71945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Scenario: Report of Vehicle under Repair (3)</a:t>
            </a:r>
            <a:endParaRPr/>
          </a:p>
        </p:txBody>
      </p:sp>
      <p:sp>
        <p:nvSpPr>
          <p:cNvPr id="405" name="Google Shape;405;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Report of vehicle of total cost, estimated repair completion</a:t>
            </a:r>
            <a:endParaRPr/>
          </a:p>
          <a:p>
            <a:pPr indent="0" lvl="0" marL="0" rtl="0" algn="l">
              <a:spcBef>
                <a:spcPts val="1200"/>
              </a:spcBef>
              <a:spcAft>
                <a:spcPts val="1200"/>
              </a:spcAft>
              <a:buNone/>
            </a:pPr>
            <a:r>
              <a:rPr lang="th"/>
              <a:t>SQL Query Version:</a:t>
            </a:r>
            <a:endParaRPr/>
          </a:p>
        </p:txBody>
      </p:sp>
      <p:pic>
        <p:nvPicPr>
          <p:cNvPr id="406" name="Google Shape;406;p59"/>
          <p:cNvPicPr preferRelativeResize="0"/>
          <p:nvPr/>
        </p:nvPicPr>
        <p:blipFill>
          <a:blip r:embed="rId3">
            <a:alphaModFix/>
          </a:blip>
          <a:stretch>
            <a:fillRect/>
          </a:stretch>
        </p:blipFill>
        <p:spPr>
          <a:xfrm>
            <a:off x="874262" y="2209625"/>
            <a:ext cx="7395474" cy="1806050"/>
          </a:xfrm>
          <a:prstGeom prst="rect">
            <a:avLst/>
          </a:prstGeom>
          <a:noFill/>
          <a:ln>
            <a:noFill/>
          </a:ln>
        </p:spPr>
      </p:pic>
      <p:pic>
        <p:nvPicPr>
          <p:cNvPr id="407" name="Google Shape;407;p59"/>
          <p:cNvPicPr preferRelativeResize="0"/>
          <p:nvPr/>
        </p:nvPicPr>
        <p:blipFill>
          <a:blip r:embed="rId4">
            <a:alphaModFix/>
          </a:blip>
          <a:stretch>
            <a:fillRect/>
          </a:stretch>
        </p:blipFill>
        <p:spPr>
          <a:xfrm>
            <a:off x="176200" y="4348163"/>
            <a:ext cx="8791575" cy="7334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Scenario: Report of Vehicle under Repair (3)</a:t>
            </a:r>
            <a:endParaRPr/>
          </a:p>
        </p:txBody>
      </p:sp>
      <p:sp>
        <p:nvSpPr>
          <p:cNvPr id="413" name="Google Shape;413;p60"/>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h"/>
              <a:t>MongoDB Query Version:</a:t>
            </a:r>
            <a:endParaRPr/>
          </a:p>
        </p:txBody>
      </p:sp>
      <p:pic>
        <p:nvPicPr>
          <p:cNvPr id="414" name="Google Shape;414;p60"/>
          <p:cNvPicPr preferRelativeResize="0"/>
          <p:nvPr/>
        </p:nvPicPr>
        <p:blipFill>
          <a:blip r:embed="rId3">
            <a:alphaModFix/>
          </a:blip>
          <a:stretch>
            <a:fillRect/>
          </a:stretch>
        </p:blipFill>
        <p:spPr>
          <a:xfrm>
            <a:off x="0" y="1510163"/>
            <a:ext cx="2816676" cy="3488650"/>
          </a:xfrm>
          <a:prstGeom prst="rect">
            <a:avLst/>
          </a:prstGeom>
          <a:noFill/>
          <a:ln>
            <a:noFill/>
          </a:ln>
        </p:spPr>
      </p:pic>
      <p:pic>
        <p:nvPicPr>
          <p:cNvPr id="415" name="Google Shape;415;p60"/>
          <p:cNvPicPr preferRelativeResize="0"/>
          <p:nvPr/>
        </p:nvPicPr>
        <p:blipFill>
          <a:blip r:embed="rId4">
            <a:alphaModFix/>
          </a:blip>
          <a:stretch>
            <a:fillRect/>
          </a:stretch>
        </p:blipFill>
        <p:spPr>
          <a:xfrm>
            <a:off x="2867725" y="2185550"/>
            <a:ext cx="2816675" cy="2137878"/>
          </a:xfrm>
          <a:prstGeom prst="rect">
            <a:avLst/>
          </a:prstGeom>
          <a:noFill/>
          <a:ln>
            <a:noFill/>
          </a:ln>
        </p:spPr>
      </p:pic>
      <p:pic>
        <p:nvPicPr>
          <p:cNvPr id="416" name="Google Shape;416;p60"/>
          <p:cNvPicPr preferRelativeResize="0"/>
          <p:nvPr/>
        </p:nvPicPr>
        <p:blipFill>
          <a:blip r:embed="rId5">
            <a:alphaModFix/>
          </a:blip>
          <a:stretch>
            <a:fillRect/>
          </a:stretch>
        </p:blipFill>
        <p:spPr>
          <a:xfrm>
            <a:off x="6095500" y="1274875"/>
            <a:ext cx="2644976" cy="1817500"/>
          </a:xfrm>
          <a:prstGeom prst="rect">
            <a:avLst/>
          </a:prstGeom>
          <a:noFill/>
          <a:ln>
            <a:noFill/>
          </a:ln>
        </p:spPr>
      </p:pic>
      <p:pic>
        <p:nvPicPr>
          <p:cNvPr id="417" name="Google Shape;417;p60"/>
          <p:cNvPicPr preferRelativeResize="0"/>
          <p:nvPr/>
        </p:nvPicPr>
        <p:blipFill>
          <a:blip r:embed="rId6">
            <a:alphaModFix/>
          </a:blip>
          <a:stretch>
            <a:fillRect/>
          </a:stretch>
        </p:blipFill>
        <p:spPr>
          <a:xfrm>
            <a:off x="6095500" y="3185462"/>
            <a:ext cx="2644975" cy="1886613"/>
          </a:xfrm>
          <a:prstGeom prst="rect">
            <a:avLst/>
          </a:prstGeom>
          <a:noFill/>
          <a:ln>
            <a:noFill/>
          </a:ln>
        </p:spPr>
      </p:pic>
      <p:pic>
        <p:nvPicPr>
          <p:cNvPr id="418" name="Google Shape;418;p60"/>
          <p:cNvPicPr preferRelativeResize="0"/>
          <p:nvPr/>
        </p:nvPicPr>
        <p:blipFill>
          <a:blip r:embed="rId7">
            <a:alphaModFix/>
          </a:blip>
          <a:stretch>
            <a:fillRect/>
          </a:stretch>
        </p:blipFill>
        <p:spPr>
          <a:xfrm>
            <a:off x="3552573" y="947524"/>
            <a:ext cx="5279728" cy="2990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1F44"/>
        </a:solidFill>
      </p:bgPr>
    </p:bg>
    <p:spTree>
      <p:nvGrpSpPr>
        <p:cNvPr id="422" name="Shape 422"/>
        <p:cNvGrpSpPr/>
        <p:nvPr/>
      </p:nvGrpSpPr>
      <p:grpSpPr>
        <a:xfrm>
          <a:off x="0" y="0"/>
          <a:ext cx="0" cy="0"/>
          <a:chOff x="0" y="0"/>
          <a:chExt cx="0" cy="0"/>
        </a:xfrm>
      </p:grpSpPr>
      <p:sp>
        <p:nvSpPr>
          <p:cNvPr id="423" name="Google Shape;423;p61"/>
          <p:cNvSpPr/>
          <p:nvPr/>
        </p:nvSpPr>
        <p:spPr>
          <a:xfrm>
            <a:off x="0" y="4402725"/>
            <a:ext cx="9162000" cy="740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61"/>
          <p:cNvSpPr txBox="1"/>
          <p:nvPr>
            <p:ph type="title"/>
          </p:nvPr>
        </p:nvSpPr>
        <p:spPr>
          <a:xfrm>
            <a:off x="2895925" y="4494600"/>
            <a:ext cx="61719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th">
                <a:solidFill>
                  <a:srgbClr val="131F44"/>
                </a:solidFill>
              </a:rPr>
              <a:t>Faye</a:t>
            </a:r>
            <a:endParaRPr>
              <a:solidFill>
                <a:srgbClr val="131F44"/>
              </a:solidFill>
            </a:endParaRPr>
          </a:p>
        </p:txBody>
      </p:sp>
      <p:sp>
        <p:nvSpPr>
          <p:cNvPr id="425" name="Google Shape;425;p61"/>
          <p:cNvSpPr txBox="1"/>
          <p:nvPr>
            <p:ph idx="1" type="body"/>
          </p:nvPr>
        </p:nvSpPr>
        <p:spPr>
          <a:xfrm>
            <a:off x="370450" y="171975"/>
            <a:ext cx="8109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solidFill>
                  <a:schemeClr val="lt1"/>
                </a:solidFill>
                <a:latin typeface="Trebuchet MS"/>
                <a:ea typeface="Trebuchet MS"/>
                <a:cs typeface="Trebuchet MS"/>
                <a:sym typeface="Trebuchet MS"/>
              </a:rPr>
              <a:t>Scenarios:</a:t>
            </a:r>
            <a:endParaRPr>
              <a:solidFill>
                <a:schemeClr val="lt1"/>
              </a:solidFill>
              <a:latin typeface="Trebuchet MS"/>
              <a:ea typeface="Trebuchet MS"/>
              <a:cs typeface="Trebuchet MS"/>
              <a:sym typeface="Trebuchet MS"/>
            </a:endParaRPr>
          </a:p>
          <a:p>
            <a:pPr indent="-342900" lvl="0" marL="457200" rtl="0" algn="l">
              <a:spcBef>
                <a:spcPts val="1200"/>
              </a:spcBef>
              <a:spcAft>
                <a:spcPts val="0"/>
              </a:spcAft>
              <a:buClr>
                <a:schemeClr val="lt1"/>
              </a:buClr>
              <a:buSzPts val="1800"/>
              <a:buFont typeface="Trebuchet MS"/>
              <a:buAutoNum type="arabicPeriod"/>
            </a:pPr>
            <a:r>
              <a:rPr lang="th">
                <a:solidFill>
                  <a:schemeClr val="lt1"/>
                </a:solidFill>
                <a:latin typeface="Trebuchet MS"/>
                <a:ea typeface="Trebuchet MS"/>
                <a:cs typeface="Trebuchet MS"/>
                <a:sym typeface="Trebuchet MS"/>
              </a:rPr>
              <a:t>The manager would like to raise the salary of one employee.</a:t>
            </a:r>
            <a:endParaRPr>
              <a:solidFill>
                <a:schemeClr val="lt1"/>
              </a:solidFill>
              <a:latin typeface="Trebuchet MS"/>
              <a:ea typeface="Trebuchet MS"/>
              <a:cs typeface="Trebuchet MS"/>
              <a:sym typeface="Trebuchet MS"/>
            </a:endParaRPr>
          </a:p>
          <a:p>
            <a:pPr indent="-342900" lvl="0" marL="457200" rtl="0" algn="l">
              <a:spcBef>
                <a:spcPts val="0"/>
              </a:spcBef>
              <a:spcAft>
                <a:spcPts val="0"/>
              </a:spcAft>
              <a:buClr>
                <a:schemeClr val="lt1"/>
              </a:buClr>
              <a:buSzPts val="1800"/>
              <a:buFont typeface="Trebuchet MS"/>
              <a:buAutoNum type="arabicPeriod"/>
            </a:pPr>
            <a:r>
              <a:rPr lang="th">
                <a:solidFill>
                  <a:schemeClr val="lt1"/>
                </a:solidFill>
                <a:latin typeface="Trebuchet MS"/>
                <a:ea typeface="Trebuchet MS"/>
                <a:cs typeface="Trebuchet MS"/>
                <a:sym typeface="Trebuchet MS"/>
              </a:rPr>
              <a:t>The marketing team would like to know how often does their customers visit the shop?</a:t>
            </a:r>
            <a:endParaRPr>
              <a:solidFill>
                <a:schemeClr val="lt1"/>
              </a:solidFill>
              <a:latin typeface="Trebuchet MS"/>
              <a:ea typeface="Trebuchet MS"/>
              <a:cs typeface="Trebuchet MS"/>
              <a:sym typeface="Trebuchet MS"/>
            </a:endParaRPr>
          </a:p>
          <a:p>
            <a:pPr indent="-342900" lvl="0" marL="457200" rtl="0" algn="l">
              <a:spcBef>
                <a:spcPts val="0"/>
              </a:spcBef>
              <a:spcAft>
                <a:spcPts val="0"/>
              </a:spcAft>
              <a:buClr>
                <a:schemeClr val="lt1"/>
              </a:buClr>
              <a:buSzPts val="1800"/>
              <a:buFont typeface="Trebuchet MS"/>
              <a:buAutoNum type="arabicPeriod"/>
            </a:pPr>
            <a:r>
              <a:rPr lang="th">
                <a:solidFill>
                  <a:schemeClr val="lt1"/>
                </a:solidFill>
                <a:latin typeface="Trebuchet MS"/>
                <a:ea typeface="Trebuchet MS"/>
                <a:cs typeface="Trebuchet MS"/>
                <a:sym typeface="Trebuchet MS"/>
              </a:rPr>
              <a:t>The procurement team would like to know how often does the different brand  of cars visit the shop?</a:t>
            </a:r>
            <a:endParaRPr>
              <a:solidFill>
                <a:schemeClr val="lt1"/>
              </a:solidFill>
              <a:latin typeface="Trebuchet MS"/>
              <a:ea typeface="Trebuchet MS"/>
              <a:cs typeface="Trebuchet MS"/>
              <a:sym typeface="Trebuchet MS"/>
            </a:endParaRPr>
          </a:p>
          <a:p>
            <a:pPr indent="0" lvl="0" marL="0" rtl="0" algn="l">
              <a:spcBef>
                <a:spcPts val="1200"/>
              </a:spcBef>
              <a:spcAft>
                <a:spcPts val="1200"/>
              </a:spcAft>
              <a:buNone/>
            </a:pPr>
            <a:r>
              <a:t/>
            </a:r>
            <a:endParaRPr>
              <a:solidFill>
                <a:schemeClr val="lt1"/>
              </a:solidFill>
              <a:latin typeface="Trebuchet MS"/>
              <a:ea typeface="Trebuchet MS"/>
              <a:cs typeface="Trebuchet MS"/>
              <a:sym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Conceptual Diagram</a:t>
            </a:r>
            <a:endParaRPr/>
          </a:p>
        </p:txBody>
      </p:sp>
      <p:sp>
        <p:nvSpPr>
          <p:cNvPr id="85" name="Google Shape;85;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6" name="Google Shape;86;p17"/>
          <p:cNvPicPr preferRelativeResize="0"/>
          <p:nvPr/>
        </p:nvPicPr>
        <p:blipFill>
          <a:blip r:embed="rId3">
            <a:alphaModFix/>
          </a:blip>
          <a:stretch>
            <a:fillRect/>
          </a:stretch>
        </p:blipFill>
        <p:spPr>
          <a:xfrm>
            <a:off x="250700" y="49712"/>
            <a:ext cx="8739625" cy="504407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429" name="Shape 429"/>
        <p:cNvGrpSpPr/>
        <p:nvPr/>
      </p:nvGrpSpPr>
      <p:grpSpPr>
        <a:xfrm>
          <a:off x="0" y="0"/>
          <a:ext cx="0" cy="0"/>
          <a:chOff x="0" y="0"/>
          <a:chExt cx="0" cy="0"/>
        </a:xfrm>
      </p:grpSpPr>
      <p:sp>
        <p:nvSpPr>
          <p:cNvPr id="430" name="Google Shape;430;p62"/>
          <p:cNvSpPr/>
          <p:nvPr/>
        </p:nvSpPr>
        <p:spPr>
          <a:xfrm>
            <a:off x="285575" y="1540800"/>
            <a:ext cx="3975900" cy="346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62"/>
          <p:cNvSpPr txBox="1"/>
          <p:nvPr>
            <p:ph idx="1" type="body"/>
          </p:nvPr>
        </p:nvSpPr>
        <p:spPr>
          <a:xfrm>
            <a:off x="138825" y="112375"/>
            <a:ext cx="8497200" cy="593100"/>
          </a:xfrm>
          <a:prstGeom prst="rect">
            <a:avLst/>
          </a:prstGeom>
        </p:spPr>
        <p:txBody>
          <a:bodyPr anchorCtr="0" anchor="t" bIns="91425" lIns="91425" spcFirstLastPara="1" rIns="91425" wrap="square" tIns="91425">
            <a:noAutofit/>
          </a:bodyPr>
          <a:lstStyle/>
          <a:p>
            <a:pPr indent="-336550" lvl="0" marL="457200" rtl="0" algn="l">
              <a:lnSpc>
                <a:spcPct val="105000"/>
              </a:lnSpc>
              <a:spcBef>
                <a:spcPts val="0"/>
              </a:spcBef>
              <a:spcAft>
                <a:spcPts val="0"/>
              </a:spcAft>
              <a:buClr>
                <a:srgbClr val="131F44"/>
              </a:buClr>
              <a:buSzPts val="1700"/>
              <a:buAutoNum type="arabicPeriod"/>
            </a:pPr>
            <a:r>
              <a:rPr b="1" lang="th" sz="1700">
                <a:solidFill>
                  <a:srgbClr val="131F44"/>
                </a:solidFill>
              </a:rPr>
              <a:t>Jason, being one of the best employees in the company is poised to be given a promotion and a raise. The manager would like to update the </a:t>
            </a:r>
            <a:r>
              <a:rPr b="1" lang="th" sz="1700">
                <a:solidFill>
                  <a:srgbClr val="131F44"/>
                </a:solidFill>
              </a:rPr>
              <a:t>database</a:t>
            </a:r>
            <a:r>
              <a:rPr b="1" lang="th" sz="1700">
                <a:solidFill>
                  <a:srgbClr val="131F44"/>
                </a:solidFill>
              </a:rPr>
              <a:t> so that the HR department can prepare for the next payroll</a:t>
            </a:r>
            <a:endParaRPr sz="1700">
              <a:solidFill>
                <a:srgbClr val="131F44"/>
              </a:solidFill>
            </a:endParaRPr>
          </a:p>
        </p:txBody>
      </p:sp>
      <p:sp>
        <p:nvSpPr>
          <p:cNvPr id="432" name="Google Shape;432;p62"/>
          <p:cNvSpPr txBox="1"/>
          <p:nvPr/>
        </p:nvSpPr>
        <p:spPr>
          <a:xfrm>
            <a:off x="268475" y="1101525"/>
            <a:ext cx="4010100" cy="369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h" sz="1600">
                <a:latin typeface="Comfortaa SemiBold"/>
                <a:ea typeface="Comfortaa SemiBold"/>
                <a:cs typeface="Comfortaa SemiBold"/>
                <a:sym typeface="Comfortaa SemiBold"/>
              </a:rPr>
              <a:t>Query:</a:t>
            </a:r>
            <a:endParaRPr sz="1600">
              <a:latin typeface="Comfortaa SemiBold"/>
              <a:ea typeface="Comfortaa SemiBold"/>
              <a:cs typeface="Comfortaa SemiBold"/>
              <a:sym typeface="Comfortaa SemiBold"/>
            </a:endParaRPr>
          </a:p>
          <a:p>
            <a:pPr indent="0" lvl="0" marL="0" rtl="0" algn="l">
              <a:spcBef>
                <a:spcPts val="1200"/>
              </a:spcBef>
              <a:spcAft>
                <a:spcPts val="0"/>
              </a:spcAft>
              <a:buNone/>
            </a:pPr>
            <a:r>
              <a:rPr lang="th" sz="1600">
                <a:latin typeface="Comfortaa SemiBold"/>
                <a:ea typeface="Comfortaa SemiBold"/>
                <a:cs typeface="Comfortaa SemiBold"/>
                <a:sym typeface="Comfortaa SemiBold"/>
              </a:rPr>
              <a:t>db.employee_mechanic.updateOne(</a:t>
            </a:r>
            <a:endParaRPr sz="1600">
              <a:latin typeface="Comfortaa SemiBold"/>
              <a:ea typeface="Comfortaa SemiBold"/>
              <a:cs typeface="Comfortaa SemiBold"/>
              <a:sym typeface="Comfortaa SemiBold"/>
            </a:endParaRPr>
          </a:p>
          <a:p>
            <a:pPr indent="0" lvl="0" marL="0" rtl="0" algn="l">
              <a:spcBef>
                <a:spcPts val="1200"/>
              </a:spcBef>
              <a:spcAft>
                <a:spcPts val="0"/>
              </a:spcAft>
              <a:buNone/>
            </a:pPr>
            <a:r>
              <a:rPr lang="th" sz="1600">
                <a:latin typeface="Comfortaa SemiBold"/>
                <a:ea typeface="Comfortaa SemiBold"/>
                <a:cs typeface="Comfortaa SemiBold"/>
                <a:sym typeface="Comfortaa SemiBold"/>
              </a:rPr>
              <a:t>    {</a:t>
            </a:r>
            <a:endParaRPr sz="1600">
              <a:latin typeface="Comfortaa SemiBold"/>
              <a:ea typeface="Comfortaa SemiBold"/>
              <a:cs typeface="Comfortaa SemiBold"/>
              <a:sym typeface="Comfortaa SemiBold"/>
            </a:endParaRPr>
          </a:p>
          <a:p>
            <a:pPr indent="0" lvl="0" marL="0" rtl="0" algn="l">
              <a:spcBef>
                <a:spcPts val="0"/>
              </a:spcBef>
              <a:spcAft>
                <a:spcPts val="0"/>
              </a:spcAft>
              <a:buNone/>
            </a:pPr>
            <a:r>
              <a:rPr lang="th" sz="1600">
                <a:latin typeface="Comfortaa SemiBold"/>
                <a:ea typeface="Comfortaa SemiBold"/>
                <a:cs typeface="Comfortaa SemiBold"/>
                <a:sym typeface="Comfortaa SemiBold"/>
              </a:rPr>
              <a:t>        employeeName: "John"</a:t>
            </a:r>
            <a:endParaRPr sz="1600">
              <a:latin typeface="Comfortaa SemiBold"/>
              <a:ea typeface="Comfortaa SemiBold"/>
              <a:cs typeface="Comfortaa SemiBold"/>
              <a:sym typeface="Comfortaa SemiBold"/>
            </a:endParaRPr>
          </a:p>
          <a:p>
            <a:pPr indent="0" lvl="0" marL="0" rtl="0" algn="l">
              <a:spcBef>
                <a:spcPts val="0"/>
              </a:spcBef>
              <a:spcAft>
                <a:spcPts val="0"/>
              </a:spcAft>
              <a:buNone/>
            </a:pPr>
            <a:r>
              <a:rPr lang="th" sz="1600">
                <a:latin typeface="Comfortaa SemiBold"/>
                <a:ea typeface="Comfortaa SemiBold"/>
                <a:cs typeface="Comfortaa SemiBold"/>
                <a:sym typeface="Comfortaa SemiBold"/>
              </a:rPr>
              <a:t>    },</a:t>
            </a:r>
            <a:endParaRPr sz="1600">
              <a:latin typeface="Comfortaa SemiBold"/>
              <a:ea typeface="Comfortaa SemiBold"/>
              <a:cs typeface="Comfortaa SemiBold"/>
              <a:sym typeface="Comfortaa SemiBold"/>
            </a:endParaRPr>
          </a:p>
          <a:p>
            <a:pPr indent="0" lvl="0" marL="0" rtl="0" algn="l">
              <a:spcBef>
                <a:spcPts val="0"/>
              </a:spcBef>
              <a:spcAft>
                <a:spcPts val="0"/>
              </a:spcAft>
              <a:buNone/>
            </a:pPr>
            <a:r>
              <a:rPr lang="th" sz="1600">
                <a:latin typeface="Comfortaa SemiBold"/>
                <a:ea typeface="Comfortaa SemiBold"/>
                <a:cs typeface="Comfortaa SemiBold"/>
                <a:sym typeface="Comfortaa SemiBold"/>
              </a:rPr>
              <a:t>    {</a:t>
            </a:r>
            <a:endParaRPr sz="1600">
              <a:latin typeface="Comfortaa SemiBold"/>
              <a:ea typeface="Comfortaa SemiBold"/>
              <a:cs typeface="Comfortaa SemiBold"/>
              <a:sym typeface="Comfortaa SemiBold"/>
            </a:endParaRPr>
          </a:p>
          <a:p>
            <a:pPr indent="0" lvl="0" marL="0" rtl="0" algn="l">
              <a:spcBef>
                <a:spcPts val="0"/>
              </a:spcBef>
              <a:spcAft>
                <a:spcPts val="0"/>
              </a:spcAft>
              <a:buNone/>
            </a:pPr>
            <a:r>
              <a:rPr lang="th" sz="1600">
                <a:latin typeface="Comfortaa SemiBold"/>
                <a:ea typeface="Comfortaa SemiBold"/>
                <a:cs typeface="Comfortaa SemiBold"/>
                <a:sym typeface="Comfortaa SemiBold"/>
              </a:rPr>
              <a:t>        $set:{</a:t>
            </a:r>
            <a:endParaRPr sz="1600">
              <a:latin typeface="Comfortaa SemiBold"/>
              <a:ea typeface="Comfortaa SemiBold"/>
              <a:cs typeface="Comfortaa SemiBold"/>
              <a:sym typeface="Comfortaa SemiBold"/>
            </a:endParaRPr>
          </a:p>
          <a:p>
            <a:pPr indent="0" lvl="0" marL="0" rtl="0" algn="l">
              <a:spcBef>
                <a:spcPts val="0"/>
              </a:spcBef>
              <a:spcAft>
                <a:spcPts val="0"/>
              </a:spcAft>
              <a:buNone/>
            </a:pPr>
            <a:r>
              <a:rPr lang="th" sz="1600">
                <a:latin typeface="Comfortaa SemiBold"/>
                <a:ea typeface="Comfortaa SemiBold"/>
                <a:cs typeface="Comfortaa SemiBold"/>
                <a:sym typeface="Comfortaa SemiBold"/>
              </a:rPr>
              <a:t>            employeePosition: "Manager",</a:t>
            </a:r>
            <a:endParaRPr sz="1600">
              <a:latin typeface="Comfortaa SemiBold"/>
              <a:ea typeface="Comfortaa SemiBold"/>
              <a:cs typeface="Comfortaa SemiBold"/>
              <a:sym typeface="Comfortaa SemiBold"/>
            </a:endParaRPr>
          </a:p>
          <a:p>
            <a:pPr indent="0" lvl="0" marL="0" rtl="0" algn="l">
              <a:spcBef>
                <a:spcPts val="0"/>
              </a:spcBef>
              <a:spcAft>
                <a:spcPts val="0"/>
              </a:spcAft>
              <a:buNone/>
            </a:pPr>
            <a:r>
              <a:rPr lang="th" sz="1600">
                <a:latin typeface="Comfortaa SemiBold"/>
                <a:ea typeface="Comfortaa SemiBold"/>
                <a:cs typeface="Comfortaa SemiBold"/>
                <a:sym typeface="Comfortaa SemiBold"/>
              </a:rPr>
              <a:t>            employeeSalary: "30000"</a:t>
            </a:r>
            <a:endParaRPr sz="1600">
              <a:latin typeface="Comfortaa SemiBold"/>
              <a:ea typeface="Comfortaa SemiBold"/>
              <a:cs typeface="Comfortaa SemiBold"/>
              <a:sym typeface="Comfortaa SemiBold"/>
            </a:endParaRPr>
          </a:p>
          <a:p>
            <a:pPr indent="0" lvl="0" marL="0" rtl="0" algn="l">
              <a:spcBef>
                <a:spcPts val="0"/>
              </a:spcBef>
              <a:spcAft>
                <a:spcPts val="0"/>
              </a:spcAft>
              <a:buNone/>
            </a:pPr>
            <a:r>
              <a:rPr lang="th" sz="1600">
                <a:latin typeface="Comfortaa SemiBold"/>
                <a:ea typeface="Comfortaa SemiBold"/>
                <a:cs typeface="Comfortaa SemiBold"/>
                <a:sym typeface="Comfortaa SemiBold"/>
              </a:rPr>
              <a:t>        }</a:t>
            </a:r>
            <a:endParaRPr sz="1600">
              <a:latin typeface="Comfortaa SemiBold"/>
              <a:ea typeface="Comfortaa SemiBold"/>
              <a:cs typeface="Comfortaa SemiBold"/>
              <a:sym typeface="Comfortaa SemiBold"/>
            </a:endParaRPr>
          </a:p>
          <a:p>
            <a:pPr indent="0" lvl="0" marL="0" rtl="0" algn="l">
              <a:spcBef>
                <a:spcPts val="0"/>
              </a:spcBef>
              <a:spcAft>
                <a:spcPts val="0"/>
              </a:spcAft>
              <a:buNone/>
            </a:pPr>
            <a:r>
              <a:rPr lang="th" sz="1600">
                <a:latin typeface="Comfortaa SemiBold"/>
                <a:ea typeface="Comfortaa SemiBold"/>
                <a:cs typeface="Comfortaa SemiBold"/>
                <a:sym typeface="Comfortaa SemiBold"/>
              </a:rPr>
              <a:t>    }</a:t>
            </a:r>
            <a:endParaRPr sz="1600">
              <a:latin typeface="Comfortaa SemiBold"/>
              <a:ea typeface="Comfortaa SemiBold"/>
              <a:cs typeface="Comfortaa SemiBold"/>
              <a:sym typeface="Comfortaa SemiBold"/>
            </a:endParaRPr>
          </a:p>
          <a:p>
            <a:pPr indent="0" lvl="0" marL="0" rtl="0" algn="l">
              <a:spcBef>
                <a:spcPts val="0"/>
              </a:spcBef>
              <a:spcAft>
                <a:spcPts val="0"/>
              </a:spcAft>
              <a:buNone/>
            </a:pPr>
            <a:r>
              <a:rPr lang="th" sz="1600">
                <a:latin typeface="Comfortaa SemiBold"/>
                <a:ea typeface="Comfortaa SemiBold"/>
                <a:cs typeface="Comfortaa SemiBold"/>
                <a:sym typeface="Comfortaa SemiBold"/>
              </a:rPr>
              <a:t>) </a:t>
            </a:r>
            <a:endParaRPr sz="1600">
              <a:latin typeface="Comfortaa SemiBold"/>
              <a:ea typeface="Comfortaa SemiBold"/>
              <a:cs typeface="Comfortaa SemiBold"/>
              <a:sym typeface="Comfortaa SemiBold"/>
            </a:endParaRPr>
          </a:p>
          <a:p>
            <a:pPr indent="0" lvl="0" marL="0" rtl="0" algn="l">
              <a:spcBef>
                <a:spcPts val="0"/>
              </a:spcBef>
              <a:spcAft>
                <a:spcPts val="0"/>
              </a:spcAft>
              <a:buNone/>
            </a:pPr>
            <a:r>
              <a:t/>
            </a:r>
            <a:endParaRPr sz="1600">
              <a:latin typeface="Comfortaa SemiBold"/>
              <a:ea typeface="Comfortaa SemiBold"/>
              <a:cs typeface="Comfortaa SemiBold"/>
              <a:sym typeface="Comfortaa SemiBold"/>
            </a:endParaRPr>
          </a:p>
        </p:txBody>
      </p:sp>
      <p:sp>
        <p:nvSpPr>
          <p:cNvPr id="433" name="Google Shape;433;p62"/>
          <p:cNvSpPr txBox="1"/>
          <p:nvPr/>
        </p:nvSpPr>
        <p:spPr>
          <a:xfrm>
            <a:off x="4473700" y="110970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th" sz="1600">
                <a:latin typeface="Proxima Nova"/>
                <a:ea typeface="Proxima Nova"/>
                <a:cs typeface="Proxima Nova"/>
                <a:sym typeface="Proxima Nova"/>
              </a:rPr>
              <a:t>Result:</a:t>
            </a:r>
            <a:endParaRPr/>
          </a:p>
        </p:txBody>
      </p:sp>
      <p:pic>
        <p:nvPicPr>
          <p:cNvPr id="434" name="Google Shape;434;p62"/>
          <p:cNvPicPr preferRelativeResize="0"/>
          <p:nvPr/>
        </p:nvPicPr>
        <p:blipFill>
          <a:blip r:embed="rId3">
            <a:alphaModFix/>
          </a:blip>
          <a:stretch>
            <a:fillRect/>
          </a:stretch>
        </p:blipFill>
        <p:spPr>
          <a:xfrm>
            <a:off x="4611300" y="1540800"/>
            <a:ext cx="4362450" cy="17811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438" name="Shape 438"/>
        <p:cNvGrpSpPr/>
        <p:nvPr/>
      </p:nvGrpSpPr>
      <p:grpSpPr>
        <a:xfrm>
          <a:off x="0" y="0"/>
          <a:ext cx="0" cy="0"/>
          <a:chOff x="0" y="0"/>
          <a:chExt cx="0" cy="0"/>
        </a:xfrm>
      </p:grpSpPr>
      <p:sp>
        <p:nvSpPr>
          <p:cNvPr id="439" name="Google Shape;439;p63"/>
          <p:cNvSpPr/>
          <p:nvPr/>
        </p:nvSpPr>
        <p:spPr>
          <a:xfrm>
            <a:off x="259325" y="1694325"/>
            <a:ext cx="3975900" cy="316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63"/>
          <p:cNvSpPr txBox="1"/>
          <p:nvPr>
            <p:ph idx="1" type="body"/>
          </p:nvPr>
        </p:nvSpPr>
        <p:spPr>
          <a:xfrm>
            <a:off x="156100" y="51875"/>
            <a:ext cx="8497200" cy="5931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b="1" lang="th" sz="1700">
                <a:solidFill>
                  <a:srgbClr val="131F44"/>
                </a:solidFill>
              </a:rPr>
              <a:t>2. The marketing team would like to know how often does their customers visit the shop so that they can device a marketing strategy to encourage more frequent visits from customers. </a:t>
            </a:r>
            <a:endParaRPr b="1" sz="1700">
              <a:solidFill>
                <a:srgbClr val="131F44"/>
              </a:solidFill>
            </a:endParaRPr>
          </a:p>
          <a:p>
            <a:pPr indent="0" lvl="0" marL="0" rtl="0" algn="l">
              <a:lnSpc>
                <a:spcPct val="105000"/>
              </a:lnSpc>
              <a:spcBef>
                <a:spcPts val="1200"/>
              </a:spcBef>
              <a:spcAft>
                <a:spcPts val="1200"/>
              </a:spcAft>
              <a:buSzPts val="523"/>
              <a:buNone/>
            </a:pPr>
            <a:r>
              <a:t/>
            </a:r>
            <a:endParaRPr sz="1700">
              <a:solidFill>
                <a:srgbClr val="131F44"/>
              </a:solidFill>
            </a:endParaRPr>
          </a:p>
        </p:txBody>
      </p:sp>
      <p:sp>
        <p:nvSpPr>
          <p:cNvPr id="441" name="Google Shape;441;p63"/>
          <p:cNvSpPr txBox="1"/>
          <p:nvPr/>
        </p:nvSpPr>
        <p:spPr>
          <a:xfrm>
            <a:off x="242225" y="1225175"/>
            <a:ext cx="4010100" cy="354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h" sz="1600">
                <a:latin typeface="Comfortaa SemiBold"/>
                <a:ea typeface="Comfortaa SemiBold"/>
                <a:cs typeface="Comfortaa SemiBold"/>
                <a:sym typeface="Comfortaa SemiBold"/>
              </a:rPr>
              <a:t>Query:</a:t>
            </a:r>
            <a:endParaRPr sz="1600">
              <a:latin typeface="Comfortaa SemiBold"/>
              <a:ea typeface="Comfortaa SemiBold"/>
              <a:cs typeface="Comfortaa SemiBold"/>
              <a:sym typeface="Comfortaa SemiBold"/>
            </a:endParaRPr>
          </a:p>
          <a:p>
            <a:pPr indent="0" lvl="0" marL="0" rtl="0" algn="l">
              <a:spcBef>
                <a:spcPts val="1200"/>
              </a:spcBef>
              <a:spcAft>
                <a:spcPts val="0"/>
              </a:spcAft>
              <a:buNone/>
            </a:pPr>
            <a:r>
              <a:rPr lang="th" sz="1600">
                <a:latin typeface="Comfortaa SemiBold"/>
                <a:ea typeface="Comfortaa SemiBold"/>
                <a:cs typeface="Comfortaa SemiBold"/>
                <a:sym typeface="Comfortaa SemiBold"/>
              </a:rPr>
              <a:t>db.Customer_VisitingHist1.aggregate([</a:t>
            </a:r>
            <a:endParaRPr sz="1600">
              <a:latin typeface="Comfortaa SemiBold"/>
              <a:ea typeface="Comfortaa SemiBold"/>
              <a:cs typeface="Comfortaa SemiBold"/>
              <a:sym typeface="Comfortaa SemiBold"/>
            </a:endParaRPr>
          </a:p>
          <a:p>
            <a:pPr indent="0" lvl="0" marL="0" rtl="0" algn="l">
              <a:spcBef>
                <a:spcPts val="0"/>
              </a:spcBef>
              <a:spcAft>
                <a:spcPts val="0"/>
              </a:spcAft>
              <a:buNone/>
            </a:pPr>
            <a:r>
              <a:rPr lang="th" sz="1600">
                <a:latin typeface="Comfortaa SemiBold"/>
                <a:ea typeface="Comfortaa SemiBold"/>
                <a:cs typeface="Comfortaa SemiBold"/>
                <a:sym typeface="Comfortaa SemiBold"/>
              </a:rPr>
              <a:t>    {</a:t>
            </a:r>
            <a:endParaRPr sz="1600">
              <a:latin typeface="Comfortaa SemiBold"/>
              <a:ea typeface="Comfortaa SemiBold"/>
              <a:cs typeface="Comfortaa SemiBold"/>
              <a:sym typeface="Comfortaa SemiBold"/>
            </a:endParaRPr>
          </a:p>
          <a:p>
            <a:pPr indent="0" lvl="0" marL="0" rtl="0" algn="l">
              <a:spcBef>
                <a:spcPts val="0"/>
              </a:spcBef>
              <a:spcAft>
                <a:spcPts val="0"/>
              </a:spcAft>
              <a:buNone/>
            </a:pPr>
            <a:r>
              <a:rPr lang="th" sz="1600">
                <a:latin typeface="Comfortaa SemiBold"/>
                <a:ea typeface="Comfortaa SemiBold"/>
                <a:cs typeface="Comfortaa SemiBold"/>
                <a:sym typeface="Comfortaa SemiBold"/>
              </a:rPr>
              <a:t>       $project: {</a:t>
            </a:r>
            <a:endParaRPr sz="1600">
              <a:latin typeface="Comfortaa SemiBold"/>
              <a:ea typeface="Comfortaa SemiBold"/>
              <a:cs typeface="Comfortaa SemiBold"/>
              <a:sym typeface="Comfortaa SemiBold"/>
            </a:endParaRPr>
          </a:p>
          <a:p>
            <a:pPr indent="0" lvl="0" marL="0" rtl="0" algn="l">
              <a:spcBef>
                <a:spcPts val="0"/>
              </a:spcBef>
              <a:spcAft>
                <a:spcPts val="0"/>
              </a:spcAft>
              <a:buNone/>
            </a:pPr>
            <a:r>
              <a:rPr lang="th" sz="1600">
                <a:latin typeface="Comfortaa SemiBold"/>
                <a:ea typeface="Comfortaa SemiBold"/>
                <a:cs typeface="Comfortaa SemiBold"/>
                <a:sym typeface="Comfortaa SemiBold"/>
              </a:rPr>
              <a:t>          _id: "$cusName" ,</a:t>
            </a:r>
            <a:endParaRPr sz="1600">
              <a:latin typeface="Comfortaa SemiBold"/>
              <a:ea typeface="Comfortaa SemiBold"/>
              <a:cs typeface="Comfortaa SemiBold"/>
              <a:sym typeface="Comfortaa SemiBold"/>
            </a:endParaRPr>
          </a:p>
          <a:p>
            <a:pPr indent="0" lvl="0" marL="0" rtl="0" algn="l">
              <a:spcBef>
                <a:spcPts val="0"/>
              </a:spcBef>
              <a:spcAft>
                <a:spcPts val="0"/>
              </a:spcAft>
              <a:buNone/>
            </a:pPr>
            <a:r>
              <a:rPr lang="th" sz="1600">
                <a:latin typeface="Comfortaa SemiBold"/>
                <a:ea typeface="Comfortaa SemiBold"/>
                <a:cs typeface="Comfortaa SemiBold"/>
                <a:sym typeface="Comfortaa SemiBold"/>
              </a:rPr>
              <a:t>          numberOfVisits: { $cond: { if: { $isArray: "$visiting_history" }, then: { $size: "$visiting_history" }, else: "NA"} }</a:t>
            </a:r>
            <a:endParaRPr sz="1600">
              <a:latin typeface="Comfortaa SemiBold"/>
              <a:ea typeface="Comfortaa SemiBold"/>
              <a:cs typeface="Comfortaa SemiBold"/>
              <a:sym typeface="Comfortaa SemiBold"/>
            </a:endParaRPr>
          </a:p>
          <a:p>
            <a:pPr indent="0" lvl="0" marL="0" rtl="0" algn="l">
              <a:spcBef>
                <a:spcPts val="0"/>
              </a:spcBef>
              <a:spcAft>
                <a:spcPts val="0"/>
              </a:spcAft>
              <a:buNone/>
            </a:pPr>
            <a:r>
              <a:rPr lang="th" sz="1600">
                <a:latin typeface="Comfortaa SemiBold"/>
                <a:ea typeface="Comfortaa SemiBold"/>
                <a:cs typeface="Comfortaa SemiBold"/>
                <a:sym typeface="Comfortaa SemiBold"/>
              </a:rPr>
              <a:t>       }</a:t>
            </a:r>
            <a:endParaRPr sz="1600">
              <a:latin typeface="Comfortaa SemiBold"/>
              <a:ea typeface="Comfortaa SemiBold"/>
              <a:cs typeface="Comfortaa SemiBold"/>
              <a:sym typeface="Comfortaa SemiBold"/>
            </a:endParaRPr>
          </a:p>
          <a:p>
            <a:pPr indent="0" lvl="0" marL="0" rtl="0" algn="l">
              <a:spcBef>
                <a:spcPts val="0"/>
              </a:spcBef>
              <a:spcAft>
                <a:spcPts val="0"/>
              </a:spcAft>
              <a:buNone/>
            </a:pPr>
            <a:r>
              <a:rPr lang="th" sz="1600">
                <a:latin typeface="Comfortaa SemiBold"/>
                <a:ea typeface="Comfortaa SemiBold"/>
                <a:cs typeface="Comfortaa SemiBold"/>
                <a:sym typeface="Comfortaa SemiBold"/>
              </a:rPr>
              <a:t>    }</a:t>
            </a:r>
            <a:endParaRPr sz="1600">
              <a:latin typeface="Comfortaa SemiBold"/>
              <a:ea typeface="Comfortaa SemiBold"/>
              <a:cs typeface="Comfortaa SemiBold"/>
              <a:sym typeface="Comfortaa SemiBold"/>
            </a:endParaRPr>
          </a:p>
          <a:p>
            <a:pPr indent="0" lvl="0" marL="0" rtl="0" algn="l">
              <a:spcBef>
                <a:spcPts val="0"/>
              </a:spcBef>
              <a:spcAft>
                <a:spcPts val="0"/>
              </a:spcAft>
              <a:buNone/>
            </a:pPr>
            <a:r>
              <a:rPr lang="th" sz="1600">
                <a:latin typeface="Comfortaa SemiBold"/>
                <a:ea typeface="Comfortaa SemiBold"/>
                <a:cs typeface="Comfortaa SemiBold"/>
                <a:sym typeface="Comfortaa SemiBold"/>
              </a:rPr>
              <a:t> ] )</a:t>
            </a:r>
            <a:endParaRPr sz="1600">
              <a:latin typeface="Comfortaa SemiBold"/>
              <a:ea typeface="Comfortaa SemiBold"/>
              <a:cs typeface="Comfortaa SemiBold"/>
              <a:sym typeface="Comfortaa SemiBold"/>
            </a:endParaRPr>
          </a:p>
        </p:txBody>
      </p:sp>
      <p:sp>
        <p:nvSpPr>
          <p:cNvPr id="442" name="Google Shape;442;p63"/>
          <p:cNvSpPr txBox="1"/>
          <p:nvPr/>
        </p:nvSpPr>
        <p:spPr>
          <a:xfrm>
            <a:off x="4650750" y="122517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th" sz="1800">
                <a:latin typeface="Proxima Nova"/>
                <a:ea typeface="Proxima Nova"/>
                <a:cs typeface="Proxima Nova"/>
                <a:sym typeface="Proxima Nova"/>
              </a:rPr>
              <a:t>Result:</a:t>
            </a:r>
            <a:endParaRPr sz="1600"/>
          </a:p>
        </p:txBody>
      </p:sp>
      <p:pic>
        <p:nvPicPr>
          <p:cNvPr id="443" name="Google Shape;443;p63"/>
          <p:cNvPicPr preferRelativeResize="0"/>
          <p:nvPr/>
        </p:nvPicPr>
        <p:blipFill rotWithShape="1">
          <a:blip r:embed="rId3">
            <a:alphaModFix/>
          </a:blip>
          <a:srcRect b="0" l="0" r="54810" t="0"/>
          <a:stretch/>
        </p:blipFill>
        <p:spPr>
          <a:xfrm>
            <a:off x="4650750" y="1694325"/>
            <a:ext cx="4051299" cy="31674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447" name="Shape 447"/>
        <p:cNvGrpSpPr/>
        <p:nvPr/>
      </p:nvGrpSpPr>
      <p:grpSpPr>
        <a:xfrm>
          <a:off x="0" y="0"/>
          <a:ext cx="0" cy="0"/>
          <a:chOff x="0" y="0"/>
          <a:chExt cx="0" cy="0"/>
        </a:xfrm>
      </p:grpSpPr>
      <p:sp>
        <p:nvSpPr>
          <p:cNvPr id="448" name="Google Shape;448;p64"/>
          <p:cNvSpPr/>
          <p:nvPr/>
        </p:nvSpPr>
        <p:spPr>
          <a:xfrm>
            <a:off x="276425" y="1421550"/>
            <a:ext cx="4140900" cy="358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64"/>
          <p:cNvSpPr txBox="1"/>
          <p:nvPr>
            <p:ph idx="1" type="body"/>
          </p:nvPr>
        </p:nvSpPr>
        <p:spPr>
          <a:xfrm>
            <a:off x="156100" y="51875"/>
            <a:ext cx="8497200" cy="8385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b="1" lang="th" sz="1700">
                <a:solidFill>
                  <a:srgbClr val="131F44"/>
                </a:solidFill>
              </a:rPr>
              <a:t>3. The procurement team would like to know how often does the different brand  of cars visit the shop? This will help them know what car repair training to give to their mechanics.</a:t>
            </a:r>
            <a:endParaRPr b="1" sz="1700">
              <a:solidFill>
                <a:srgbClr val="131F44"/>
              </a:solidFill>
            </a:endParaRPr>
          </a:p>
          <a:p>
            <a:pPr indent="0" lvl="0" marL="0" rtl="0" algn="l">
              <a:lnSpc>
                <a:spcPct val="105000"/>
              </a:lnSpc>
              <a:spcBef>
                <a:spcPts val="1200"/>
              </a:spcBef>
              <a:spcAft>
                <a:spcPts val="1200"/>
              </a:spcAft>
              <a:buSzPts val="523"/>
              <a:buNone/>
            </a:pPr>
            <a:r>
              <a:t/>
            </a:r>
            <a:endParaRPr sz="1700">
              <a:solidFill>
                <a:srgbClr val="131F44"/>
              </a:solidFill>
            </a:endParaRPr>
          </a:p>
        </p:txBody>
      </p:sp>
      <p:sp>
        <p:nvSpPr>
          <p:cNvPr id="450" name="Google Shape;450;p64"/>
          <p:cNvSpPr txBox="1"/>
          <p:nvPr/>
        </p:nvSpPr>
        <p:spPr>
          <a:xfrm>
            <a:off x="259325" y="919525"/>
            <a:ext cx="40101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h" sz="1800">
                <a:latin typeface="Comfortaa SemiBold"/>
                <a:ea typeface="Comfortaa SemiBold"/>
                <a:cs typeface="Comfortaa SemiBold"/>
                <a:sym typeface="Comfortaa SemiBold"/>
              </a:rPr>
              <a:t>Query:</a:t>
            </a:r>
            <a:endParaRPr sz="1800">
              <a:latin typeface="Comfortaa SemiBold"/>
              <a:ea typeface="Comfortaa SemiBold"/>
              <a:cs typeface="Comfortaa SemiBold"/>
              <a:sym typeface="Comfortaa SemiBold"/>
            </a:endParaRPr>
          </a:p>
          <a:p>
            <a:pPr indent="0" lvl="0" marL="0" rtl="0" algn="l">
              <a:spcBef>
                <a:spcPts val="1200"/>
              </a:spcBef>
              <a:spcAft>
                <a:spcPts val="0"/>
              </a:spcAft>
              <a:buNone/>
            </a:pPr>
            <a:r>
              <a:t/>
            </a:r>
            <a:endParaRPr sz="1600">
              <a:latin typeface="Comfortaa SemiBold"/>
              <a:ea typeface="Comfortaa SemiBold"/>
              <a:cs typeface="Comfortaa SemiBold"/>
              <a:sym typeface="Comfortaa SemiBold"/>
            </a:endParaRPr>
          </a:p>
        </p:txBody>
      </p:sp>
      <p:sp>
        <p:nvSpPr>
          <p:cNvPr id="451" name="Google Shape;451;p64"/>
          <p:cNvSpPr txBox="1"/>
          <p:nvPr/>
        </p:nvSpPr>
        <p:spPr>
          <a:xfrm>
            <a:off x="4775950" y="890375"/>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th" sz="2000">
                <a:latin typeface="Proxima Nova"/>
                <a:ea typeface="Proxima Nova"/>
                <a:cs typeface="Proxima Nova"/>
                <a:sym typeface="Proxima Nova"/>
              </a:rPr>
              <a:t>Result:</a:t>
            </a:r>
            <a:endParaRPr sz="1800"/>
          </a:p>
        </p:txBody>
      </p:sp>
      <p:pic>
        <p:nvPicPr>
          <p:cNvPr id="452" name="Google Shape;452;p64"/>
          <p:cNvPicPr preferRelativeResize="0"/>
          <p:nvPr/>
        </p:nvPicPr>
        <p:blipFill rotWithShape="1">
          <a:blip r:embed="rId3">
            <a:alphaModFix/>
          </a:blip>
          <a:srcRect b="0" l="0" r="53236" t="0"/>
          <a:stretch/>
        </p:blipFill>
        <p:spPr>
          <a:xfrm>
            <a:off x="4775950" y="1421550"/>
            <a:ext cx="3877350" cy="3588600"/>
          </a:xfrm>
          <a:prstGeom prst="rect">
            <a:avLst/>
          </a:prstGeom>
          <a:noFill/>
          <a:ln>
            <a:noFill/>
          </a:ln>
          <a:effectLst>
            <a:outerShdw blurRad="57150" rotWithShape="0" algn="bl" dir="5400000" dist="19050">
              <a:srgbClr val="000000">
                <a:alpha val="50000"/>
              </a:srgbClr>
            </a:outerShdw>
          </a:effectLst>
        </p:spPr>
      </p:pic>
      <p:sp>
        <p:nvSpPr>
          <p:cNvPr id="453" name="Google Shape;453;p64"/>
          <p:cNvSpPr txBox="1"/>
          <p:nvPr/>
        </p:nvSpPr>
        <p:spPr>
          <a:xfrm>
            <a:off x="276425" y="1421550"/>
            <a:ext cx="41409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h" sz="1200">
                <a:latin typeface="Comfortaa SemiBold"/>
                <a:ea typeface="Comfortaa SemiBold"/>
                <a:cs typeface="Comfortaa SemiBold"/>
                <a:sym typeface="Comfortaa SemiBold"/>
              </a:rPr>
              <a:t>db.vehicle_model.aggregate([</a:t>
            </a:r>
            <a:endParaRPr sz="1200">
              <a:latin typeface="Comfortaa SemiBold"/>
              <a:ea typeface="Comfortaa SemiBold"/>
              <a:cs typeface="Comfortaa SemiBold"/>
              <a:sym typeface="Comfortaa SemiBold"/>
            </a:endParaRPr>
          </a:p>
          <a:p>
            <a:pPr indent="0" lvl="0" marL="0" rtl="0" algn="l">
              <a:spcBef>
                <a:spcPts val="0"/>
              </a:spcBef>
              <a:spcAft>
                <a:spcPts val="0"/>
              </a:spcAft>
              <a:buNone/>
            </a:pPr>
            <a:r>
              <a:rPr lang="th" sz="1200">
                <a:latin typeface="Comfortaa SemiBold"/>
                <a:ea typeface="Comfortaa SemiBold"/>
                <a:cs typeface="Comfortaa SemiBold"/>
                <a:sym typeface="Comfortaa SemiBold"/>
              </a:rPr>
              <a:t>    {</a:t>
            </a:r>
            <a:endParaRPr sz="1200">
              <a:latin typeface="Comfortaa SemiBold"/>
              <a:ea typeface="Comfortaa SemiBold"/>
              <a:cs typeface="Comfortaa SemiBold"/>
              <a:sym typeface="Comfortaa SemiBold"/>
            </a:endParaRPr>
          </a:p>
          <a:p>
            <a:pPr indent="0" lvl="0" marL="0" rtl="0" algn="l">
              <a:spcBef>
                <a:spcPts val="0"/>
              </a:spcBef>
              <a:spcAft>
                <a:spcPts val="0"/>
              </a:spcAft>
              <a:buNone/>
            </a:pPr>
            <a:r>
              <a:rPr lang="th" sz="1200">
                <a:latin typeface="Comfortaa SemiBold"/>
                <a:ea typeface="Comfortaa SemiBold"/>
                <a:cs typeface="Comfortaa SemiBold"/>
                <a:sym typeface="Comfortaa SemiBold"/>
              </a:rPr>
              <a:t>       $project: {</a:t>
            </a:r>
            <a:endParaRPr sz="1200">
              <a:latin typeface="Comfortaa SemiBold"/>
              <a:ea typeface="Comfortaa SemiBold"/>
              <a:cs typeface="Comfortaa SemiBold"/>
              <a:sym typeface="Comfortaa SemiBold"/>
            </a:endParaRPr>
          </a:p>
          <a:p>
            <a:pPr indent="0" lvl="0" marL="0" rtl="0" algn="l">
              <a:spcBef>
                <a:spcPts val="0"/>
              </a:spcBef>
              <a:spcAft>
                <a:spcPts val="0"/>
              </a:spcAft>
              <a:buNone/>
            </a:pPr>
            <a:r>
              <a:rPr lang="th" sz="1200">
                <a:latin typeface="Comfortaa SemiBold"/>
                <a:ea typeface="Comfortaa SemiBold"/>
                <a:cs typeface="Comfortaa SemiBold"/>
                <a:sym typeface="Comfortaa SemiBold"/>
              </a:rPr>
              <a:t>          _id:"$vehicleModelName" ,</a:t>
            </a:r>
            <a:endParaRPr sz="1200">
              <a:latin typeface="Comfortaa SemiBold"/>
              <a:ea typeface="Comfortaa SemiBold"/>
              <a:cs typeface="Comfortaa SemiBold"/>
              <a:sym typeface="Comfortaa SemiBold"/>
            </a:endParaRPr>
          </a:p>
          <a:p>
            <a:pPr indent="0" lvl="0" marL="0" rtl="0" algn="l">
              <a:spcBef>
                <a:spcPts val="0"/>
              </a:spcBef>
              <a:spcAft>
                <a:spcPts val="0"/>
              </a:spcAft>
              <a:buNone/>
            </a:pPr>
            <a:r>
              <a:rPr lang="th" sz="1200">
                <a:latin typeface="Comfortaa SemiBold"/>
                <a:ea typeface="Comfortaa SemiBold"/>
                <a:cs typeface="Comfortaa SemiBold"/>
                <a:sym typeface="Comfortaa SemiBold"/>
              </a:rPr>
              <a:t>          numberOfVisits: { $cond: { if: { $isArray: "$vehicle_part" }, </a:t>
            </a:r>
            <a:endParaRPr sz="1200">
              <a:latin typeface="Comfortaa SemiBold"/>
              <a:ea typeface="Comfortaa SemiBold"/>
              <a:cs typeface="Comfortaa SemiBold"/>
              <a:sym typeface="Comfortaa SemiBold"/>
            </a:endParaRPr>
          </a:p>
          <a:p>
            <a:pPr indent="0" lvl="0" marL="914400" rtl="0" algn="l">
              <a:spcBef>
                <a:spcPts val="0"/>
              </a:spcBef>
              <a:spcAft>
                <a:spcPts val="0"/>
              </a:spcAft>
              <a:buNone/>
            </a:pPr>
            <a:r>
              <a:rPr lang="th" sz="1200">
                <a:latin typeface="Comfortaa SemiBold"/>
                <a:ea typeface="Comfortaa SemiBold"/>
                <a:cs typeface="Comfortaa SemiBold"/>
                <a:sym typeface="Comfortaa SemiBold"/>
              </a:rPr>
              <a:t>then: { $size: "$vehicle_part" }, </a:t>
            </a:r>
            <a:endParaRPr sz="1200">
              <a:latin typeface="Comfortaa SemiBold"/>
              <a:ea typeface="Comfortaa SemiBold"/>
              <a:cs typeface="Comfortaa SemiBold"/>
              <a:sym typeface="Comfortaa SemiBold"/>
            </a:endParaRPr>
          </a:p>
          <a:p>
            <a:pPr indent="0" lvl="0" marL="914400" rtl="0" algn="l">
              <a:spcBef>
                <a:spcPts val="0"/>
              </a:spcBef>
              <a:spcAft>
                <a:spcPts val="0"/>
              </a:spcAft>
              <a:buNone/>
            </a:pPr>
            <a:r>
              <a:rPr lang="th" sz="1200">
                <a:latin typeface="Comfortaa SemiBold"/>
                <a:ea typeface="Comfortaa SemiBold"/>
                <a:cs typeface="Comfortaa SemiBold"/>
                <a:sym typeface="Comfortaa SemiBold"/>
              </a:rPr>
              <a:t>else: "NA"} }</a:t>
            </a:r>
            <a:endParaRPr sz="1200">
              <a:latin typeface="Comfortaa SemiBold"/>
              <a:ea typeface="Comfortaa SemiBold"/>
              <a:cs typeface="Comfortaa SemiBold"/>
              <a:sym typeface="Comfortaa SemiBold"/>
            </a:endParaRPr>
          </a:p>
          <a:p>
            <a:pPr indent="0" lvl="0" marL="0" rtl="0" algn="l">
              <a:spcBef>
                <a:spcPts val="0"/>
              </a:spcBef>
              <a:spcAft>
                <a:spcPts val="0"/>
              </a:spcAft>
              <a:buNone/>
            </a:pPr>
            <a:r>
              <a:rPr lang="th" sz="1200">
                <a:latin typeface="Comfortaa SemiBold"/>
                <a:ea typeface="Comfortaa SemiBold"/>
                <a:cs typeface="Comfortaa SemiBold"/>
                <a:sym typeface="Comfortaa SemiBold"/>
              </a:rPr>
              <a:t>       }</a:t>
            </a:r>
            <a:endParaRPr sz="1200">
              <a:latin typeface="Comfortaa SemiBold"/>
              <a:ea typeface="Comfortaa SemiBold"/>
              <a:cs typeface="Comfortaa SemiBold"/>
              <a:sym typeface="Comfortaa SemiBold"/>
            </a:endParaRPr>
          </a:p>
          <a:p>
            <a:pPr indent="0" lvl="0" marL="0" rtl="0" algn="l">
              <a:spcBef>
                <a:spcPts val="0"/>
              </a:spcBef>
              <a:spcAft>
                <a:spcPts val="0"/>
              </a:spcAft>
              <a:buNone/>
            </a:pPr>
            <a:r>
              <a:rPr lang="th" sz="1200">
                <a:latin typeface="Comfortaa SemiBold"/>
                <a:ea typeface="Comfortaa SemiBold"/>
                <a:cs typeface="Comfortaa SemiBold"/>
                <a:sym typeface="Comfortaa SemiBold"/>
              </a:rPr>
              <a:t>    }</a:t>
            </a:r>
            <a:endParaRPr sz="1200">
              <a:latin typeface="Comfortaa SemiBold"/>
              <a:ea typeface="Comfortaa SemiBold"/>
              <a:cs typeface="Comfortaa SemiBold"/>
              <a:sym typeface="Comfortaa SemiBold"/>
            </a:endParaRPr>
          </a:p>
          <a:p>
            <a:pPr indent="0" lvl="0" marL="0" rtl="0" algn="l">
              <a:spcBef>
                <a:spcPts val="0"/>
              </a:spcBef>
              <a:spcAft>
                <a:spcPts val="0"/>
              </a:spcAft>
              <a:buNone/>
            </a:pPr>
            <a:r>
              <a:rPr lang="th" sz="1200">
                <a:latin typeface="Comfortaa SemiBold"/>
                <a:ea typeface="Comfortaa SemiBold"/>
                <a:cs typeface="Comfortaa SemiBold"/>
                <a:sym typeface="Comfortaa SemiBold"/>
              </a:rPr>
              <a:t> ] )</a:t>
            </a:r>
            <a:endParaRPr sz="10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p65"/>
          <p:cNvPicPr preferRelativeResize="0"/>
          <p:nvPr/>
        </p:nvPicPr>
        <p:blipFill>
          <a:blip r:embed="rId3">
            <a:alphaModFix/>
          </a:blip>
          <a:stretch>
            <a:fillRect/>
          </a:stretch>
        </p:blipFill>
        <p:spPr>
          <a:xfrm>
            <a:off x="0" y="-293732"/>
            <a:ext cx="9144003" cy="6853533"/>
          </a:xfrm>
          <a:prstGeom prst="rect">
            <a:avLst/>
          </a:prstGeom>
          <a:noFill/>
          <a:ln>
            <a:noFill/>
          </a:ln>
        </p:spPr>
      </p:pic>
      <p:sp>
        <p:nvSpPr>
          <p:cNvPr id="459" name="Google Shape;459;p65"/>
          <p:cNvSpPr txBox="1"/>
          <p:nvPr>
            <p:ph type="ctrTitle"/>
          </p:nvPr>
        </p:nvSpPr>
        <p:spPr>
          <a:xfrm>
            <a:off x="1785600" y="166650"/>
            <a:ext cx="5572800" cy="932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th">
                <a:solidFill>
                  <a:schemeClr val="accent6"/>
                </a:solidFill>
              </a:rPr>
              <a:t>Thank you</a:t>
            </a:r>
            <a:endParaRPr>
              <a:solidFill>
                <a:schemeClr val="accent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pic>
        <p:nvPicPr>
          <p:cNvPr id="91" name="Google Shape;91;p18"/>
          <p:cNvPicPr preferRelativeResize="0"/>
          <p:nvPr/>
        </p:nvPicPr>
        <p:blipFill>
          <a:blip r:embed="rId3">
            <a:alphaModFix/>
          </a:blip>
          <a:stretch>
            <a:fillRect/>
          </a:stretch>
        </p:blipFill>
        <p:spPr>
          <a:xfrm>
            <a:off x="93662" y="-27462"/>
            <a:ext cx="8956674" cy="5198424"/>
          </a:xfrm>
          <a:prstGeom prst="rect">
            <a:avLst/>
          </a:prstGeom>
          <a:noFill/>
          <a:ln>
            <a:noFill/>
          </a:ln>
        </p:spPr>
      </p:pic>
      <p:sp>
        <p:nvSpPr>
          <p:cNvPr id="92" name="Google Shape;92;p18"/>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th" sz="2100">
                <a:solidFill>
                  <a:srgbClr val="131F44"/>
                </a:solidFill>
              </a:rPr>
              <a:t>Logical Diagram</a:t>
            </a:r>
            <a:endParaRPr sz="2100">
              <a:solidFill>
                <a:srgbClr val="131F4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solidFill>
                  <a:srgbClr val="131F44"/>
                </a:solidFill>
              </a:rPr>
              <a:t>Data; customer &amp; visiting history</a:t>
            </a:r>
            <a:endParaRPr>
              <a:solidFill>
                <a:srgbClr val="131F44"/>
              </a:solidFill>
            </a:endParaRPr>
          </a:p>
        </p:txBody>
      </p:sp>
      <p:sp>
        <p:nvSpPr>
          <p:cNvPr id="98" name="Google Shape;98;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9" name="Google Shape;99;p19"/>
          <p:cNvPicPr preferRelativeResize="0"/>
          <p:nvPr/>
        </p:nvPicPr>
        <p:blipFill>
          <a:blip r:embed="rId3">
            <a:alphaModFix/>
          </a:blip>
          <a:stretch>
            <a:fillRect/>
          </a:stretch>
        </p:blipFill>
        <p:spPr>
          <a:xfrm>
            <a:off x="5122775" y="1017725"/>
            <a:ext cx="3245250" cy="4056551"/>
          </a:xfrm>
          <a:prstGeom prst="rect">
            <a:avLst/>
          </a:prstGeom>
          <a:noFill/>
          <a:ln>
            <a:noFill/>
          </a:ln>
          <a:effectLst>
            <a:outerShdw blurRad="57150" rotWithShape="0" algn="bl" dir="5400000" dist="19050">
              <a:srgbClr val="000000">
                <a:alpha val="50000"/>
              </a:srgbClr>
            </a:outerShdw>
          </a:effectLst>
        </p:spPr>
      </p:pic>
      <p:pic>
        <p:nvPicPr>
          <p:cNvPr id="100" name="Google Shape;100;p19"/>
          <p:cNvPicPr preferRelativeResize="0"/>
          <p:nvPr/>
        </p:nvPicPr>
        <p:blipFill>
          <a:blip r:embed="rId4">
            <a:alphaModFix/>
          </a:blip>
          <a:stretch>
            <a:fillRect/>
          </a:stretch>
        </p:blipFill>
        <p:spPr>
          <a:xfrm>
            <a:off x="731625" y="1275375"/>
            <a:ext cx="2777974" cy="34652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solidFill>
                  <a:srgbClr val="131F44"/>
                </a:solidFill>
              </a:rPr>
              <a:t>Data; </a:t>
            </a:r>
            <a:r>
              <a:rPr lang="th">
                <a:solidFill>
                  <a:srgbClr val="131F44"/>
                </a:solidFill>
              </a:rPr>
              <a:t>employee_mechanic</a:t>
            </a:r>
            <a:endParaRPr>
              <a:solidFill>
                <a:srgbClr val="131F44"/>
              </a:solidFill>
            </a:endParaRPr>
          </a:p>
        </p:txBody>
      </p:sp>
      <p:sp>
        <p:nvSpPr>
          <p:cNvPr id="106" name="Google Shape;106;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7" name="Google Shape;107;p20"/>
          <p:cNvPicPr preferRelativeResize="0"/>
          <p:nvPr/>
        </p:nvPicPr>
        <p:blipFill>
          <a:blip r:embed="rId3">
            <a:alphaModFix/>
          </a:blip>
          <a:stretch>
            <a:fillRect/>
          </a:stretch>
        </p:blipFill>
        <p:spPr>
          <a:xfrm>
            <a:off x="311700" y="1521725"/>
            <a:ext cx="5184025" cy="2310025"/>
          </a:xfrm>
          <a:prstGeom prst="rect">
            <a:avLst/>
          </a:prstGeom>
          <a:noFill/>
          <a:ln>
            <a:noFill/>
          </a:ln>
          <a:effectLst>
            <a:outerShdw blurRad="57150" rotWithShape="0" algn="bl" dir="5400000" dist="19050">
              <a:srgbClr val="000000">
                <a:alpha val="50000"/>
              </a:srgbClr>
            </a:outerShdw>
          </a:effectLst>
        </p:spPr>
      </p:pic>
      <p:pic>
        <p:nvPicPr>
          <p:cNvPr id="108" name="Google Shape;108;p20"/>
          <p:cNvPicPr preferRelativeResize="0"/>
          <p:nvPr/>
        </p:nvPicPr>
        <p:blipFill>
          <a:blip r:embed="rId4">
            <a:alphaModFix/>
          </a:blip>
          <a:stretch>
            <a:fillRect/>
          </a:stretch>
        </p:blipFill>
        <p:spPr>
          <a:xfrm>
            <a:off x="5589395" y="1521725"/>
            <a:ext cx="3472575" cy="25749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solidFill>
                  <a:srgbClr val="131F44"/>
                </a:solidFill>
              </a:rPr>
              <a:t>Data; </a:t>
            </a:r>
            <a:r>
              <a:rPr lang="th">
                <a:solidFill>
                  <a:srgbClr val="131F44"/>
                </a:solidFill>
              </a:rPr>
              <a:t>vehicle_part</a:t>
            </a:r>
            <a:endParaRPr>
              <a:solidFill>
                <a:srgbClr val="131F44"/>
              </a:solidFill>
            </a:endParaRPr>
          </a:p>
        </p:txBody>
      </p:sp>
      <p:sp>
        <p:nvSpPr>
          <p:cNvPr id="114" name="Google Shape;114;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5" name="Google Shape;115;p21"/>
          <p:cNvPicPr preferRelativeResize="0"/>
          <p:nvPr/>
        </p:nvPicPr>
        <p:blipFill>
          <a:blip r:embed="rId3">
            <a:alphaModFix/>
          </a:blip>
          <a:stretch>
            <a:fillRect/>
          </a:stretch>
        </p:blipFill>
        <p:spPr>
          <a:xfrm>
            <a:off x="311700" y="1604100"/>
            <a:ext cx="4744200" cy="2106900"/>
          </a:xfrm>
          <a:prstGeom prst="rect">
            <a:avLst/>
          </a:prstGeom>
          <a:noFill/>
          <a:ln>
            <a:noFill/>
          </a:ln>
          <a:effectLst>
            <a:outerShdw blurRad="57150" rotWithShape="0" algn="bl" dir="5400000" dist="19050">
              <a:srgbClr val="000000">
                <a:alpha val="50000"/>
              </a:srgbClr>
            </a:outerShdw>
          </a:effectLst>
        </p:spPr>
      </p:pic>
      <p:pic>
        <p:nvPicPr>
          <p:cNvPr id="116" name="Google Shape;116;p21"/>
          <p:cNvPicPr preferRelativeResize="0"/>
          <p:nvPr/>
        </p:nvPicPr>
        <p:blipFill>
          <a:blip r:embed="rId4">
            <a:alphaModFix/>
          </a:blip>
          <a:stretch>
            <a:fillRect/>
          </a:stretch>
        </p:blipFill>
        <p:spPr>
          <a:xfrm>
            <a:off x="5472225" y="1650397"/>
            <a:ext cx="3137175" cy="22336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